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98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60" r:id="rId35"/>
    <p:sldId id="2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0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7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3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205" y="6123126"/>
            <a:ext cx="2739844" cy="52175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 userDrawn="1"/>
        </p:nvSpPr>
        <p:spPr>
          <a:xfrm>
            <a:off x="9210504" y="6644876"/>
            <a:ext cx="2914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KYUNGSUNG UNIVERSITY SINCE 1955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4841" y="527947"/>
            <a:ext cx="1893250" cy="18662"/>
          </a:xfrm>
          <a:prstGeom prst="line">
            <a:avLst/>
          </a:prstGeom>
          <a:ln w="47625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8659" y="158615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platform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64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6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5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5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8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6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0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A327-CC4F-4CA6-B681-46E64F5C93B2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89D22-91B3-4CF6-AB2C-0AE8A0611B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media" TargetMode="External"/><Relationship Id="rId2" Type="http://schemas.openxmlformats.org/officeDocument/2006/relationships/hyperlink" Target="https://en.wikipedia.org/wiki/Computer_progra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aistudy.co.k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mbanote2.tistory.com/410" TargetMode="External"/><Relationship Id="rId13" Type="http://schemas.openxmlformats.org/officeDocument/2006/relationships/hyperlink" Target="https://www.mk.co.kr/news/business/view/2020/01/76100/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subokim.wordpress.com/2013/01/31/platform-story/" TargetMode="External"/><Relationship Id="rId12" Type="http://schemas.openxmlformats.org/officeDocument/2006/relationships/hyperlink" Target="https://needjarvis.tistory.com/179" TargetMode="External"/><Relationship Id="rId2" Type="http://schemas.openxmlformats.org/officeDocument/2006/relationships/hyperlink" Target="https://www.sciencedaily.com/terms/computer_softwar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rchservervirtualization.techtarget.com/definition/platform" TargetMode="External"/><Relationship Id="rId11" Type="http://schemas.openxmlformats.org/officeDocument/2006/relationships/hyperlink" Target="http://scimonitors.com/%EC%95%BD%EC%9D%B8%EA%B3%B5%EC%A7%80%EB%8A%A5-vs-%EA%B0%95%EC%9D%B8%EA%B3%B5%EC%A7%80%EB%8A%A5-%EA%B8%B0%EA%B3%84%EC%9D%98-%EC%9E%90%EC%9C%A0%EC%9D%98%EC%A7%80-%EC%A3%BC%EC%B2%B4/" TargetMode="External"/><Relationship Id="rId5" Type="http://schemas.openxmlformats.org/officeDocument/2006/relationships/hyperlink" Target="https://www.techopedia.com/definition/3411/platform-computing" TargetMode="External"/><Relationship Id="rId15" Type="http://schemas.openxmlformats.org/officeDocument/2006/relationships/hyperlink" Target="http://www.aistudy.co.kr/" TargetMode="External"/><Relationship Id="rId10" Type="http://schemas.openxmlformats.org/officeDocument/2006/relationships/hyperlink" Target="https://ko.wikipedia.org/wiki/%EC%9D%B8%EA%B3%B5%EC%A7%80%EB%8A%A5" TargetMode="External"/><Relationship Id="rId4" Type="http://schemas.openxmlformats.org/officeDocument/2006/relationships/hyperlink" Target="https://namu.wiki/w/%EC%86%8C%ED%94%84%ED%8A%B8%EC%9B%A8%EC%96%B4" TargetMode="External"/><Relationship Id="rId9" Type="http://schemas.openxmlformats.org/officeDocument/2006/relationships/hyperlink" Target="https://www.dictionary.com/browse/software-platform" TargetMode="External"/><Relationship Id="rId14" Type="http://schemas.openxmlformats.org/officeDocument/2006/relationships/hyperlink" Target="https://namu.wiki/w/%EC%82%B0%EC%97%85%20%ED%98%81%EB%AA%8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ko.wikipedia.org/wiki/%EC%9D%B8%EA%B3%B5%EC%A7%80%EB%8A%A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monitors.com/%EC%95%BD%EC%9D%B8%EA%B3%B5%EC%A7%80%EB%8A%A5-vs-%EA%B0%95%EC%9D%B8%EA%B3%B5%EC%A7%80%EB%8A%A5-%EA%B8%B0%EA%B3%84%EC%9D%98-%EC%9E%90%EC%9C%A0%EC%9D%98%EC%A7%80-%EC%A3%BC%EC%B2%B4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eedjarvis.tistory.com/17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business/view/2020/01/76100/" TargetMode="External"/><Relationship Id="rId2" Type="http://schemas.openxmlformats.org/officeDocument/2006/relationships/hyperlink" Target="https://needjarvis.tistory.com/17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C%82%B0%EC%97%85%20%ED%98%81%EB%AA%8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557992-248A-4173-A69D-D33EC98EAD29}"/>
              </a:ext>
            </a:extLst>
          </p:cNvPr>
          <p:cNvSpPr txBox="1"/>
          <p:nvPr/>
        </p:nvSpPr>
        <p:spPr>
          <a:xfrm>
            <a:off x="2768138" y="2367873"/>
            <a:ext cx="651706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4000" b="1" spc="-150" dirty="0" smtClean="0">
                <a:latin typeface="Arial Black" panose="020B0A04020102020204" pitchFamily="34" charset="0"/>
              </a:rPr>
              <a:t>SOFTWARE PLATFORM</a:t>
            </a:r>
          </a:p>
          <a:p>
            <a:pPr algn="ctr">
              <a:spcAft>
                <a:spcPts val="600"/>
              </a:spcAft>
            </a:pPr>
            <a:r>
              <a:rPr lang="en-US" altLang="ko-KR" sz="4000" b="1" spc="-1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(Artificial Intelligence)</a:t>
            </a:r>
            <a:endParaRPr lang="en-US" altLang="ko-KR" sz="1000" b="1" spc="-15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05" y="6123126"/>
            <a:ext cx="2739844" cy="521750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210504" y="6644876"/>
            <a:ext cx="2914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5AAB"/>
                </a:solidFill>
                <a:latin typeface="Arial Black" panose="020B0A04020102020204" pitchFamily="34" charset="0"/>
              </a:rPr>
              <a:t>KYUNG</a:t>
            </a:r>
            <a:r>
              <a:rPr lang="en-US" altLang="ko-KR" sz="1000" b="1" dirty="0" smtClean="0">
                <a:solidFill>
                  <a:srgbClr val="D71A21"/>
                </a:solidFill>
                <a:latin typeface="Arial Black" panose="020B0A04020102020204" pitchFamily="34" charset="0"/>
              </a:rPr>
              <a:t>SUNG</a:t>
            </a:r>
            <a:r>
              <a:rPr lang="en-US" altLang="ko-KR" sz="1000" b="1" dirty="0" smtClean="0">
                <a:latin typeface="Arial Black" panose="020B0A04020102020204" pitchFamily="34" charset="0"/>
              </a:rPr>
              <a:t> </a:t>
            </a:r>
            <a:r>
              <a:rPr lang="en-US" altLang="ko-KR" sz="1000" b="1" dirty="0" smtClean="0">
                <a:solidFill>
                  <a:srgbClr val="FDAF17"/>
                </a:solidFill>
                <a:latin typeface="Arial Black" panose="020B0A04020102020204" pitchFamily="34" charset="0"/>
              </a:rPr>
              <a:t>UNIVERSITY</a:t>
            </a:r>
            <a:r>
              <a:rPr lang="en-US" altLang="ko-KR" sz="10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1000" b="1" dirty="0" smtClean="0">
                <a:latin typeface="Arial Black" panose="020B0A04020102020204" pitchFamily="34" charset="0"/>
              </a:rPr>
              <a:t>SINCE 1955</a:t>
            </a:r>
            <a:endParaRPr lang="ko-KR" altLang="en-US" sz="1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7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5810" y="1010182"/>
            <a:ext cx="470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4</a:t>
            </a:r>
            <a:r>
              <a:rPr lang="ko-KR" altLang="en-US" sz="2400" b="1" dirty="0"/>
              <a:t>차 산업혁명 주요 테마 및 기술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81113" y="1628729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+mn-ea"/>
              </a:rPr>
              <a:t>자율주행차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 smtClean="0">
                <a:latin typeface="+mn-ea"/>
              </a:rPr>
              <a:t> 자동차가 센서 등을 통해 주변 환경을 인식하고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위험을 판단하며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최적의 </a:t>
            </a:r>
            <a:r>
              <a:rPr lang="ko-KR" altLang="en-US" dirty="0" err="1" smtClean="0">
                <a:latin typeface="+mn-ea"/>
              </a:rPr>
              <a:t>주행경로를</a:t>
            </a:r>
            <a:r>
              <a:rPr lang="ko-KR" altLang="en-US" dirty="0" smtClean="0">
                <a:latin typeface="+mn-ea"/>
              </a:rPr>
              <a:t> 선택하여 운전자 조작을 최소화하고 스스로 </a:t>
            </a:r>
            <a:r>
              <a:rPr lang="ko-KR" altLang="en-US" dirty="0" err="1" smtClean="0">
                <a:latin typeface="+mn-ea"/>
              </a:rPr>
              <a:t>안전운행이</a:t>
            </a:r>
            <a:r>
              <a:rPr lang="ko-KR" altLang="en-US" dirty="0" smtClean="0">
                <a:latin typeface="+mn-ea"/>
              </a:rPr>
              <a:t> 가능한 자동차</a:t>
            </a:r>
            <a:endParaRPr lang="ko-KR" altLang="en-US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81113" y="2373228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로봇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 smtClean="0">
                <a:latin typeface="+mn-ea"/>
              </a:rPr>
              <a:t> 사람과 </a:t>
            </a:r>
            <a:r>
              <a:rPr lang="ko-KR" altLang="en-US" dirty="0">
                <a:latin typeface="+mn-ea"/>
              </a:rPr>
              <a:t>유사한 모습과 기능을 가진 기계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또는 무엇인가 스스로 작업하는 능력을 가진 </a:t>
            </a:r>
            <a:r>
              <a:rPr lang="ko-KR" altLang="en-US" dirty="0" smtClean="0">
                <a:latin typeface="+mn-ea"/>
              </a:rPr>
              <a:t>기계</a:t>
            </a:r>
            <a:endParaRPr lang="ko-KR" altLang="en-US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81113" y="3019559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인공지능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사람이 </a:t>
            </a:r>
            <a:r>
              <a:rPr lang="ko-KR" altLang="en-US" dirty="0">
                <a:latin typeface="+mn-ea"/>
              </a:rPr>
              <a:t>보아 지적이라고 느끼는 인간의 행동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언어 이해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학습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문제해결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컴퓨터로 하여금 실행케 하는 연구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81113" y="3762363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빅데이터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디지털 </a:t>
            </a:r>
            <a:r>
              <a:rPr lang="ko-KR" altLang="en-US" dirty="0">
                <a:latin typeface="+mn-ea"/>
              </a:rPr>
              <a:t>환경에서 생성되는 데이터로서 그 규모가 방대하고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생성 주기가 짧으며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형태도 수치 </a:t>
            </a:r>
            <a:r>
              <a:rPr lang="ko-KR" altLang="en-US" dirty="0" err="1">
                <a:latin typeface="+mn-ea"/>
              </a:rPr>
              <a:t>데이터뿐</a:t>
            </a:r>
            <a:r>
              <a:rPr lang="ko-KR" altLang="en-US" dirty="0">
                <a:latin typeface="+mn-ea"/>
              </a:rPr>
              <a:t> 아니라 문자와 영상 데이터를 포함하는 대규모 데이터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81113" y="4564622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사물 인터넷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다양한 </a:t>
            </a:r>
            <a:r>
              <a:rPr lang="ko-KR" altLang="en-US" dirty="0">
                <a:latin typeface="+mn-ea"/>
              </a:rPr>
              <a:t>사물들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컴퓨터 이외의 전자기기나 일반 사물까지도 서로 연결된 사물들의 인터넷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81113" y="5366881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모바일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모바일 </a:t>
            </a:r>
            <a:r>
              <a:rPr lang="ko-KR" altLang="en-US" dirty="0">
                <a:latin typeface="+mn-ea"/>
              </a:rPr>
              <a:t>기술은 사물인터넷뿐만 아니라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핀테크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자율주행차</a:t>
            </a:r>
            <a:r>
              <a:rPr lang="ko-KR" altLang="en-US" dirty="0">
                <a:latin typeface="+mn-ea"/>
              </a:rPr>
              <a:t> 등에서도 </a:t>
            </a:r>
            <a:r>
              <a:rPr lang="ko-KR" altLang="en-US" dirty="0" smtClean="0">
                <a:latin typeface="+mn-ea"/>
              </a:rPr>
              <a:t>활용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현재는 스마트폰 활용이 주를 </a:t>
            </a:r>
            <a:r>
              <a:rPr lang="ko-KR" altLang="en-US" dirty="0" smtClean="0">
                <a:latin typeface="+mn-ea"/>
              </a:rPr>
              <a:t>이룸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608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5810" y="1010182"/>
            <a:ext cx="4701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4</a:t>
            </a:r>
            <a:r>
              <a:rPr lang="ko-KR" altLang="en-US" sz="2400" b="1" dirty="0"/>
              <a:t>차 산업혁명 주요 테마 및 기술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1113" y="1737562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가상현실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컴퓨터 등을 사용한 인공적인 기술로 만들어낸 실제와 유사하지만 실제가 아닌 어떤 특정한 환경이나 상황 혹은 그 기술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681112" y="2464942"/>
            <a:ext cx="9697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블록체인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온라인 </a:t>
            </a:r>
            <a:r>
              <a:rPr lang="ko-KR" altLang="en-US" dirty="0"/>
              <a:t>금융거래 정보를 블록으로 연결하여 </a:t>
            </a:r>
            <a:r>
              <a:rPr lang="en-US" altLang="ko-KR" dirty="0"/>
              <a:t>P2P </a:t>
            </a:r>
            <a:r>
              <a:rPr lang="ko-KR" altLang="en-US" dirty="0"/>
              <a:t>네트워크 분산 환경에서 중앙관리 서버가 아닌 네트워크 내의 모든 참여자가 공동으로 거래 정보를 검증하고 기록 및 보관</a:t>
            </a:r>
            <a:r>
              <a:rPr lang="en-US" altLang="ko-KR" dirty="0"/>
              <a:t>(</a:t>
            </a:r>
            <a:r>
              <a:rPr lang="ko-KR" altLang="en-US" dirty="0"/>
              <a:t>분산 원장</a:t>
            </a:r>
            <a:r>
              <a:rPr lang="en-US" altLang="ko-KR" dirty="0"/>
              <a:t>)</a:t>
            </a:r>
            <a:r>
              <a:rPr lang="ko-KR" altLang="en-US" dirty="0"/>
              <a:t>하는 것으로서 공인된 제</a:t>
            </a:r>
            <a:r>
              <a:rPr lang="en-US" altLang="ko-KR" dirty="0"/>
              <a:t>3</a:t>
            </a:r>
            <a:r>
              <a:rPr lang="ko-KR" altLang="en-US" dirty="0"/>
              <a:t>자 없이 거래 기록의 무결성 및 신뢰성을 확보하는 기술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81113" y="3469321"/>
            <a:ext cx="9517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핀테크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금융</a:t>
            </a:r>
            <a:r>
              <a:rPr lang="en-US" altLang="ko-KR" dirty="0"/>
              <a:t>(Finance)</a:t>
            </a:r>
            <a:r>
              <a:rPr lang="ko-KR" altLang="en-US" dirty="0"/>
              <a:t>과 기술</a:t>
            </a:r>
            <a:r>
              <a:rPr lang="en-US" altLang="ko-KR" dirty="0"/>
              <a:t>(Technology)</a:t>
            </a:r>
            <a:r>
              <a:rPr lang="ko-KR" altLang="en-US" dirty="0"/>
              <a:t>의 합성어로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ICT</a:t>
            </a:r>
            <a:r>
              <a:rPr lang="ko-KR" altLang="en-US" dirty="0"/>
              <a:t>와 연결되어 기존 금융의 한계를 극복하거나 새롭게 제시되는 금융서비스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1113" y="4196701"/>
            <a:ext cx="9517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드론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조종사가 </a:t>
            </a:r>
            <a:r>
              <a:rPr lang="ko-KR" altLang="en-US" dirty="0"/>
              <a:t>비행체에 직접 탑승하지 않고 지상에서 원격 조종</a:t>
            </a:r>
            <a:r>
              <a:rPr lang="en-US" altLang="ko-KR" dirty="0"/>
              <a:t>(Remote piloted), </a:t>
            </a:r>
            <a:r>
              <a:rPr lang="ko-KR" altLang="en-US" dirty="0"/>
              <a:t>사전 </a:t>
            </a:r>
            <a:r>
              <a:rPr lang="ko-KR" altLang="en-US" dirty="0" err="1"/>
              <a:t>프로그램된</a:t>
            </a:r>
            <a:r>
              <a:rPr lang="ko-KR" altLang="en-US" dirty="0"/>
              <a:t> 경로에 따라 자동</a:t>
            </a:r>
            <a:r>
              <a:rPr lang="en-US" altLang="ko-KR" dirty="0"/>
              <a:t>(auto-piloted) </a:t>
            </a:r>
            <a:r>
              <a:rPr lang="ko-KR" altLang="en-US" dirty="0"/>
              <a:t>또는 반자동</a:t>
            </a:r>
            <a:r>
              <a:rPr lang="en-US" altLang="ko-KR" dirty="0"/>
              <a:t>(Semiauto-piloted) </a:t>
            </a:r>
            <a:r>
              <a:rPr lang="ko-KR" altLang="en-US" dirty="0"/>
              <a:t>형식으로 자율비행하거나 인공지능을 탑재하여 자체 </a:t>
            </a:r>
            <a:r>
              <a:rPr lang="ko-KR" altLang="en-US" dirty="0" err="1"/>
              <a:t>환경판단에</a:t>
            </a:r>
            <a:r>
              <a:rPr lang="ko-KR" altLang="en-US" dirty="0"/>
              <a:t> 따라 임무를 수행하는 비행체와 지상통제장비 및 통신장비</a:t>
            </a:r>
            <a:r>
              <a:rPr lang="en-US" altLang="ko-KR" dirty="0"/>
              <a:t>, </a:t>
            </a:r>
            <a:r>
              <a:rPr lang="ko-KR" altLang="en-US" dirty="0"/>
              <a:t>지원장비 등의 전체 시스템을 통칭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81111" y="5478079"/>
            <a:ext cx="9866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3D</a:t>
            </a:r>
            <a:r>
              <a:rPr lang="ko-KR" altLang="en-US" b="1" dirty="0" smtClean="0">
                <a:solidFill>
                  <a:srgbClr val="FF0000"/>
                </a:solidFill>
              </a:rPr>
              <a:t>프린팅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입체적으로 </a:t>
            </a:r>
            <a:r>
              <a:rPr lang="ko-KR" altLang="en-US" dirty="0"/>
              <a:t>만들어진 </a:t>
            </a:r>
            <a:r>
              <a:rPr lang="en-US" altLang="ko-KR" dirty="0"/>
              <a:t>3D </a:t>
            </a:r>
            <a:r>
              <a:rPr lang="ko-KR" altLang="en-US" dirty="0"/>
              <a:t>디지털 설계도나 모델에 원료를 층으로 쌓아 올려 물체를 만들어내는 기술</a:t>
            </a:r>
          </a:p>
        </p:txBody>
      </p:sp>
    </p:spTree>
    <p:extLst>
      <p:ext uri="{BB962C8B-B14F-4D97-AF65-F5344CB8AC3E}">
        <p14:creationId xmlns:p14="http://schemas.microsoft.com/office/powerpoint/2010/main" val="55613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37" y="992137"/>
            <a:ext cx="8278380" cy="5420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72667" y="303171"/>
            <a:ext cx="5381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차 산업혁명 테마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기술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의 종류 및 세부 내용</a:t>
            </a:r>
          </a:p>
        </p:txBody>
      </p:sp>
    </p:spTree>
    <p:extLst>
      <p:ext uri="{BB962C8B-B14F-4D97-AF65-F5344CB8AC3E}">
        <p14:creationId xmlns:p14="http://schemas.microsoft.com/office/powerpoint/2010/main" val="313956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466576"/>
            <a:ext cx="848796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940" b="995"/>
          <a:stretch/>
        </p:blipFill>
        <p:spPr>
          <a:xfrm>
            <a:off x="1937757" y="1272619"/>
            <a:ext cx="8316486" cy="43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260"/>
          <a:stretch/>
        </p:blipFill>
        <p:spPr>
          <a:xfrm>
            <a:off x="1999678" y="1093508"/>
            <a:ext cx="8192643" cy="47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2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31" y="527735"/>
            <a:ext cx="837364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69"/>
          <a:stretch/>
        </p:blipFill>
        <p:spPr>
          <a:xfrm>
            <a:off x="1861546" y="688157"/>
            <a:ext cx="8468907" cy="55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3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8627" y="570497"/>
            <a:ext cx="7475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오픈소스 소프트웨어</a:t>
            </a:r>
            <a:r>
              <a:rPr lang="en-US" altLang="ko-KR" sz="2400" b="1" dirty="0">
                <a:solidFill>
                  <a:srgbClr val="FF0000"/>
                </a:solidFill>
              </a:rPr>
              <a:t>(Open Source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Software : OSS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46224" y="1258182"/>
            <a:ext cx="100565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정의 </a:t>
            </a:r>
            <a:endParaRPr lang="en-US" altLang="ko-KR" sz="2000" b="1" dirty="0"/>
          </a:p>
          <a:p>
            <a:r>
              <a:rPr lang="ko-KR" altLang="en-US" dirty="0" smtClean="0"/>
              <a:t>공개적으로 </a:t>
            </a:r>
            <a:r>
              <a:rPr lang="ko-KR" altLang="en-US" dirty="0"/>
              <a:t>액세스 할 수 있게 설계되어 누구나 자유롭게 확인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배포 할 수 있는 프로그램 소스 코드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46224" y="2365146"/>
            <a:ext cx="1005651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/>
              <a:t>추세</a:t>
            </a:r>
            <a:endParaRPr lang="en-US" altLang="ko-KR" sz="2000" b="1" dirty="0" smtClean="0"/>
          </a:p>
          <a:p>
            <a:r>
              <a:rPr lang="ko-KR" altLang="en-US" dirty="0" smtClean="0"/>
              <a:t>최근 </a:t>
            </a:r>
            <a:r>
              <a:rPr lang="en-US" altLang="ko-KR" dirty="0"/>
              <a:t>4</a:t>
            </a:r>
            <a:r>
              <a:rPr lang="ko-KR" altLang="en-US" dirty="0"/>
              <a:t>차 산업혁명의 핵심 기술인 인공지능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en-US" altLang="ko-KR" dirty="0" err="1"/>
              <a:t>IoT</a:t>
            </a:r>
            <a:r>
              <a:rPr lang="en-US" altLang="ko-KR" dirty="0"/>
              <a:t>, </a:t>
            </a:r>
            <a:r>
              <a:rPr lang="ko-KR" altLang="en-US" dirty="0" err="1"/>
              <a:t>클라우드에서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아마존웹서비스</a:t>
            </a:r>
            <a:r>
              <a:rPr lang="en-US" altLang="ko-KR" dirty="0"/>
              <a:t>, </a:t>
            </a:r>
            <a:r>
              <a:rPr lang="ko-KR" altLang="en-US" dirty="0"/>
              <a:t>마이크로소프트와 같은 대형 </a:t>
            </a:r>
            <a:r>
              <a:rPr lang="en-US" altLang="ko-KR" dirty="0"/>
              <a:t>IT </a:t>
            </a:r>
            <a:r>
              <a:rPr lang="ko-KR" altLang="en-US" dirty="0"/>
              <a:t>업체들이 다 수의 제품을 오픈소스 </a:t>
            </a:r>
            <a:r>
              <a:rPr lang="en-US" altLang="ko-KR" dirty="0"/>
              <a:t>SW</a:t>
            </a:r>
            <a:r>
              <a:rPr lang="ko-KR" altLang="en-US" dirty="0"/>
              <a:t>로 개방하여 생태계 구축을 확대하고 있다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46223" y="3822272"/>
            <a:ext cx="10056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등장 </a:t>
            </a:r>
            <a:r>
              <a:rPr lang="ko-KR" altLang="en-US" b="1" dirty="0" smtClean="0"/>
              <a:t>배경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소프트웨어의 </a:t>
            </a:r>
            <a:r>
              <a:rPr lang="ko-KR" altLang="en-US" dirty="0"/>
              <a:t>상업화로 소스 코드가 비공개로 전환되는 것에 대한 반발로 자유 소프트웨어 운동 시작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46223" y="4871549"/>
            <a:ext cx="985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중요성</a:t>
            </a:r>
            <a:r>
              <a:rPr lang="en-US" altLang="ko-KR" dirty="0" smtClean="0"/>
              <a:t> : </a:t>
            </a:r>
            <a:r>
              <a:rPr lang="ko-KR" altLang="en-US" dirty="0"/>
              <a:t>신기술</a:t>
            </a:r>
            <a:r>
              <a:rPr lang="en-US" altLang="ko-KR" dirty="0"/>
              <a:t>-</a:t>
            </a:r>
            <a:r>
              <a:rPr lang="ko-KR" altLang="en-US" dirty="0"/>
              <a:t>신개념의 서비스를 주도하는 글로벌 기업들이 오픈소스 기반의 개방형 혁신으로 빠른 성장을 하고 있음</a:t>
            </a:r>
          </a:p>
        </p:txBody>
      </p:sp>
    </p:spTree>
    <p:extLst>
      <p:ext uri="{BB962C8B-B14F-4D97-AF65-F5344CB8AC3E}">
        <p14:creationId xmlns:p14="http://schemas.microsoft.com/office/powerpoint/2010/main" val="231209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83703" y="1003654"/>
            <a:ext cx="8724030" cy="5020376"/>
            <a:chOff x="1583703" y="1003654"/>
            <a:chExt cx="8724030" cy="50203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879" y="1003654"/>
              <a:ext cx="8630854" cy="502037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583703" y="1003654"/>
              <a:ext cx="970961" cy="268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03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5183" y="1482470"/>
            <a:ext cx="10168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altLang="ko-KR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enables a computer to perform a specific task, as opposed to the physical components of the system (hardware). 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sciencedaily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5184" y="2439297"/>
            <a:ext cx="102947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software, or simply software, is a collection of 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 instructions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tell the computer how to work. This is in contrast to physical hardware, from which the system is built and actually performs the work. 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 computer science and software engineering, computer software is all information processed by computer systems, 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programs and data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software includes computer</a:t>
            </a:r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 tooltip="Computer program"/>
              </a:rPr>
              <a:t> </a:t>
            </a:r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programs, libraries and related non-executable data, such as online documentation or digital</a:t>
            </a:r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Digital media"/>
              </a:rPr>
              <a:t> </a:t>
            </a:r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- Wikipidia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8685" y="855697"/>
            <a:ext cx="185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FF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Software</a:t>
            </a:r>
            <a:endParaRPr lang="ko-KR" altLang="en-US" sz="240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19203" y="4799062"/>
            <a:ext cx="10136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컴퓨터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, 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통신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, 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자동화 등의 장비와 그 주변장치에 대하여 명령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제어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입력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처리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저장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출력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·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상호작용이 가능하게 하는 </a:t>
            </a:r>
            <a:r>
              <a:rPr lang="ko-KR" altLang="en-US" b="1" i="0" u="none" strike="noStrike" dirty="0" smtClean="0">
                <a:effectLst/>
                <a:latin typeface="Open Sans"/>
              </a:rPr>
              <a:t>지시</a:t>
            </a:r>
            <a:r>
              <a:rPr lang="en-US" altLang="ko-KR" b="1" i="0" u="none" strike="noStrike" dirty="0" smtClean="0">
                <a:effectLst/>
                <a:latin typeface="Open Sans"/>
              </a:rPr>
              <a:t>·</a:t>
            </a:r>
            <a:r>
              <a:rPr lang="ko-KR" altLang="en-US" b="1" i="0" u="none" strike="noStrike" dirty="0" smtClean="0">
                <a:effectLst/>
                <a:latin typeface="Open Sans"/>
              </a:rPr>
              <a:t>명령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(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음성이나 영상정보 등을 포함한다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)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의 집합과 이를 작성하기 위하여 사용된 </a:t>
            </a:r>
            <a:r>
              <a:rPr lang="ko-KR" altLang="en-US" b="1" i="0" dirty="0" smtClean="0">
                <a:effectLst/>
                <a:latin typeface="Open Sans"/>
              </a:rPr>
              <a:t>기술서</a:t>
            </a:r>
            <a:r>
              <a:rPr lang="en-US" altLang="ko-KR" b="1" i="0" dirty="0" smtClean="0">
                <a:effectLst/>
                <a:latin typeface="Open Sans"/>
              </a:rPr>
              <a:t>(</a:t>
            </a:r>
            <a:r>
              <a:rPr lang="ko-KR" altLang="en-US" b="1" i="0" dirty="0" smtClean="0">
                <a:effectLst/>
                <a:latin typeface="Open Sans"/>
              </a:rPr>
              <a:t>記述書</a:t>
            </a:r>
            <a:r>
              <a:rPr lang="en-US" altLang="ko-KR" b="1" i="0" dirty="0" smtClean="0">
                <a:effectLst/>
                <a:latin typeface="Open Sans"/>
              </a:rPr>
              <a:t>)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나 그 밖의 관련 </a:t>
            </a:r>
            <a:r>
              <a:rPr lang="ko-KR" altLang="en-US" b="1" i="0" dirty="0" smtClean="0">
                <a:effectLst/>
                <a:latin typeface="Open Sans"/>
              </a:rPr>
              <a:t>자료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(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소프트웨어산업 진흥법 제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2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조 제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1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호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) – 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나무위키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0598" y="774511"/>
            <a:ext cx="4466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오픈소스 </a:t>
            </a:r>
            <a:r>
              <a:rPr lang="en-US" altLang="ko-KR" sz="2400" b="1" dirty="0"/>
              <a:t>SW </a:t>
            </a:r>
            <a:r>
              <a:rPr lang="ko-KR" altLang="en-US" sz="2400" b="1" dirty="0"/>
              <a:t>시장과 기술 현황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52831" y="1439474"/>
            <a:ext cx="881092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(</a:t>
            </a:r>
            <a:r>
              <a:rPr lang="ko-KR" altLang="en-US" sz="2000" b="1" dirty="0"/>
              <a:t>시장규모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오픈소스 </a:t>
            </a:r>
            <a:r>
              <a:rPr lang="en-US" altLang="ko-KR" sz="2000" b="1" dirty="0"/>
              <a:t>SW </a:t>
            </a:r>
            <a:r>
              <a:rPr lang="ko-KR" altLang="en-US" sz="2000" b="1" dirty="0"/>
              <a:t>시장은 가파른 성장세를 보이며 시장 확대 </a:t>
            </a:r>
            <a:r>
              <a:rPr lang="ko-KR" altLang="en-US" sz="2000" b="1" dirty="0" smtClean="0"/>
              <a:t>중</a:t>
            </a:r>
            <a:endParaRPr lang="en-US" altLang="ko-KR" sz="20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해외</a:t>
            </a:r>
            <a:r>
              <a:rPr lang="en-US" altLang="ko-KR" dirty="0"/>
              <a:t>) ’19</a:t>
            </a:r>
            <a:r>
              <a:rPr lang="ko-KR" altLang="en-US" dirty="0"/>
              <a:t>년 </a:t>
            </a:r>
            <a:r>
              <a:rPr lang="en-US" altLang="ko-KR" dirty="0"/>
              <a:t>170</a:t>
            </a:r>
            <a:r>
              <a:rPr lang="ko-KR" altLang="en-US" dirty="0"/>
              <a:t>억 달러에 이를 것으로 추정되며</a:t>
            </a:r>
            <a:r>
              <a:rPr lang="en-US" altLang="ko-KR" dirty="0"/>
              <a:t>, ’22</a:t>
            </a:r>
            <a:r>
              <a:rPr lang="ko-KR" altLang="en-US" dirty="0"/>
              <a:t>년까지 약 </a:t>
            </a:r>
            <a:r>
              <a:rPr lang="en-US" altLang="ko-KR" dirty="0"/>
              <a:t>320</a:t>
            </a:r>
            <a:r>
              <a:rPr lang="ko-KR" altLang="en-US" dirty="0"/>
              <a:t>억 달러 규모의 산업으로 성장 전망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국내</a:t>
            </a:r>
            <a:r>
              <a:rPr lang="en-US" altLang="ko-KR" dirty="0"/>
              <a:t>) ’19</a:t>
            </a:r>
            <a:r>
              <a:rPr lang="ko-KR" altLang="en-US" dirty="0"/>
              <a:t>년 </a:t>
            </a:r>
            <a:r>
              <a:rPr lang="en-US" altLang="ko-KR" dirty="0"/>
              <a:t>2,784</a:t>
            </a:r>
            <a:r>
              <a:rPr lang="ko-KR" altLang="en-US" dirty="0"/>
              <a:t>억 원 수준으로 추정되며</a:t>
            </a:r>
            <a:r>
              <a:rPr lang="en-US" altLang="ko-KR" dirty="0"/>
              <a:t>, ’22</a:t>
            </a:r>
            <a:r>
              <a:rPr lang="ko-KR" altLang="en-US" dirty="0"/>
              <a:t>년까지 연평균 </a:t>
            </a:r>
            <a:r>
              <a:rPr lang="en-US" altLang="ko-KR" dirty="0"/>
              <a:t>19.9% </a:t>
            </a:r>
            <a:r>
              <a:rPr lang="ko-KR" altLang="en-US" dirty="0"/>
              <a:t>성장하여 </a:t>
            </a:r>
            <a:r>
              <a:rPr lang="en-US" altLang="ko-KR" dirty="0"/>
              <a:t>4,687</a:t>
            </a:r>
            <a:r>
              <a:rPr lang="ko-KR" altLang="en-US" dirty="0"/>
              <a:t>억 원에 도달할 것으로 전망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960775" y="3655465"/>
            <a:ext cx="7456940" cy="2895173"/>
            <a:chOff x="1960775" y="3655465"/>
            <a:chExt cx="7456940" cy="28951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775" y="3655465"/>
              <a:ext cx="7456940" cy="289517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026763" y="3733014"/>
              <a:ext cx="754144" cy="216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06911" y="3733014"/>
              <a:ext cx="754144" cy="216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795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09014" y="212573"/>
            <a:ext cx="8801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r>
              <a:rPr lang="ko-KR" altLang="en-US" sz="2400" b="1" dirty="0">
                <a:solidFill>
                  <a:srgbClr val="FF0000"/>
                </a:solidFill>
              </a:rPr>
              <a:t>차 산업혁명의 주요 핵심 기술에서 차지하는 오픈소스의 위상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0786" y="747347"/>
            <a:ext cx="11356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글로벌 </a:t>
            </a:r>
            <a:r>
              <a:rPr lang="en-US" altLang="ko-KR" b="1" dirty="0"/>
              <a:t>IT </a:t>
            </a:r>
            <a:r>
              <a:rPr lang="ko-KR" altLang="en-US" b="1" dirty="0"/>
              <a:t>기업들은 </a:t>
            </a:r>
            <a:r>
              <a:rPr lang="en-US" altLang="ko-KR" b="1" dirty="0"/>
              <a:t>4</a:t>
            </a:r>
            <a:r>
              <a:rPr lang="ko-KR" altLang="en-US" b="1" dirty="0"/>
              <a:t>차 산업혁명의 주요 핵심 기술로 꼽히는 분야에서 최신 기술을 오픈소스 </a:t>
            </a:r>
            <a:r>
              <a:rPr lang="en-US" altLang="ko-KR" b="1" dirty="0"/>
              <a:t>SW</a:t>
            </a:r>
            <a:r>
              <a:rPr lang="ko-KR" altLang="en-US" b="1" dirty="0"/>
              <a:t>로 배포하며 미래 </a:t>
            </a:r>
            <a:r>
              <a:rPr lang="en-US" altLang="ko-KR" b="1" dirty="0"/>
              <a:t>SW </a:t>
            </a:r>
            <a:r>
              <a:rPr lang="ko-KR" altLang="en-US" b="1" dirty="0"/>
              <a:t>시장을 주도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08115" y="1798909"/>
            <a:ext cx="10290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(AI) </a:t>
            </a:r>
            <a:r>
              <a:rPr lang="ko-KR" altLang="en-US" dirty="0"/>
              <a:t>구글은 이미지</a:t>
            </a:r>
            <a:r>
              <a:rPr lang="en-US" altLang="ko-KR" dirty="0"/>
              <a:t>, </a:t>
            </a:r>
            <a:r>
              <a:rPr lang="ko-KR" altLang="en-US" dirty="0"/>
              <a:t>음성 인식 툴을 포함한 </a:t>
            </a:r>
            <a:r>
              <a:rPr lang="en-US" altLang="ko-KR" dirty="0"/>
              <a:t>AI SW </a:t>
            </a:r>
            <a:r>
              <a:rPr lang="ko-KR" altLang="en-US" dirty="0"/>
              <a:t>엔진인 </a:t>
            </a:r>
            <a:r>
              <a:rPr lang="ko-KR" altLang="en-US" b="1" dirty="0" err="1"/>
              <a:t>텐서플로우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)</a:t>
            </a:r>
            <a:r>
              <a:rPr lang="ko-KR" altLang="en-US" dirty="0"/>
              <a:t>를 ’</a:t>
            </a:r>
            <a:r>
              <a:rPr lang="en-US" altLang="ko-KR" dirty="0"/>
              <a:t>15</a:t>
            </a:r>
            <a:r>
              <a:rPr lang="ko-KR" altLang="en-US" dirty="0"/>
              <a:t>년에 공개하여 ’</a:t>
            </a:r>
            <a:r>
              <a:rPr lang="en-US" altLang="ko-KR" dirty="0"/>
              <a:t>19</a:t>
            </a:r>
            <a:r>
              <a:rPr lang="ko-KR" altLang="en-US" dirty="0"/>
              <a:t>년 현재 </a:t>
            </a:r>
            <a:r>
              <a:rPr lang="en-US" altLang="ko-KR" dirty="0"/>
              <a:t>Top </a:t>
            </a:r>
            <a:r>
              <a:rPr lang="ko-KR" altLang="en-US" dirty="0"/>
              <a:t>오픈소스 프로젝트 중의 하나로 각광 받고 있으며</a:t>
            </a:r>
            <a:r>
              <a:rPr lang="en-US" altLang="ko-KR" dirty="0"/>
              <a:t>, </a:t>
            </a:r>
            <a:r>
              <a:rPr lang="ko-KR" altLang="en-US" dirty="0"/>
              <a:t>다양한 도구 제공을 통해 사용자의 참여 확대 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08114" y="2892777"/>
            <a:ext cx="10394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빅데이터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/>
              <a:t>분산파일처리 오픈소스인 </a:t>
            </a:r>
            <a:r>
              <a:rPr lang="ko-KR" altLang="en-US" b="1" dirty="0" err="1" smtClean="0"/>
              <a:t>하둡</a:t>
            </a:r>
            <a:r>
              <a:rPr lang="en-US" altLang="ko-KR" b="1" dirty="0" smtClean="0"/>
              <a:t>(Hadoop)</a:t>
            </a:r>
            <a:r>
              <a:rPr lang="ko-KR" altLang="en-US" dirty="0" smtClean="0"/>
              <a:t>의 대표적인 회사인 클라 </a:t>
            </a:r>
            <a:r>
              <a:rPr lang="ko-KR" altLang="en-US" dirty="0" err="1" smtClean="0"/>
              <a:t>우데라를</a:t>
            </a:r>
            <a:r>
              <a:rPr lang="ko-KR" altLang="en-US" dirty="0" smtClean="0"/>
              <a:t> 포함한 다수의 빅데이터 플랫폼 기업들을 통해 제공되어 시장에서 널리 활용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08115" y="3859688"/>
            <a:ext cx="10495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사물인터넷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수십억 개의 디바이스를 다양한 운영체제와 프로토콜에 상관없이 연결 할 수 있는 리눅스 재단의 </a:t>
            </a:r>
            <a:r>
              <a:rPr lang="en-US" altLang="ko-KR" dirty="0" err="1"/>
              <a:t>IoTivity</a:t>
            </a:r>
            <a:r>
              <a:rPr lang="en-US" altLang="ko-KR" dirty="0"/>
              <a:t> </a:t>
            </a:r>
            <a:r>
              <a:rPr lang="ko-KR" altLang="en-US" dirty="0"/>
              <a:t>오픈소스 프로젝트가 활용되고 있으며 </a:t>
            </a:r>
            <a:r>
              <a:rPr lang="en-US" altLang="ko-KR" dirty="0" err="1"/>
              <a:t>AllSeen</a:t>
            </a:r>
            <a:r>
              <a:rPr lang="en-US" altLang="ko-KR" dirty="0"/>
              <a:t> Alliance(</a:t>
            </a:r>
            <a:r>
              <a:rPr lang="ko-KR" altLang="en-US" dirty="0" err="1"/>
              <a:t>퀄컴</a:t>
            </a:r>
            <a:r>
              <a:rPr lang="en-US" altLang="ko-KR" dirty="0"/>
              <a:t>, LG </a:t>
            </a:r>
            <a:r>
              <a:rPr lang="ko-KR" altLang="en-US" dirty="0"/>
              <a:t>등 참여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프레임워크 </a:t>
            </a:r>
            <a:r>
              <a:rPr lang="ko-KR" altLang="en-US" b="1" dirty="0" err="1"/>
              <a:t>올조인</a:t>
            </a:r>
            <a:r>
              <a:rPr lang="en-US" altLang="ko-KR" b="1" dirty="0"/>
              <a:t>(AllJoyn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공개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46840" y="5103598"/>
            <a:ext cx="1062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클라우드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dirty="0"/>
              <a:t>구글에 의해 탄생한 </a:t>
            </a:r>
            <a:r>
              <a:rPr lang="ko-KR" altLang="en-US" dirty="0" err="1"/>
              <a:t>쿠버네티스</a:t>
            </a:r>
            <a:r>
              <a:rPr lang="en-US" altLang="ko-KR" dirty="0"/>
              <a:t>(</a:t>
            </a:r>
            <a:r>
              <a:rPr lang="en-US" altLang="ko-KR" dirty="0" err="1"/>
              <a:t>Kubernetis</a:t>
            </a:r>
            <a:r>
              <a:rPr lang="en-US" altLang="ko-KR" dirty="0"/>
              <a:t>)</a:t>
            </a:r>
            <a:r>
              <a:rPr lang="ko-KR" altLang="en-US" dirty="0"/>
              <a:t>는 현재 컨테이너 </a:t>
            </a:r>
            <a:r>
              <a:rPr lang="en-US" altLang="ko-KR" dirty="0"/>
              <a:t>(Container) </a:t>
            </a:r>
            <a:r>
              <a:rPr lang="ko-KR" altLang="en-US" dirty="0"/>
              <a:t>오케스트레이션</a:t>
            </a:r>
            <a:r>
              <a:rPr lang="en-US" altLang="ko-KR" dirty="0"/>
              <a:t>(Orchestration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분야에서 </a:t>
            </a:r>
            <a:r>
              <a:rPr lang="ko-KR" altLang="en-US" dirty="0"/>
              <a:t>빠른 속도로 성장 및 확산되고 있으며 </a:t>
            </a:r>
            <a:r>
              <a:rPr lang="en-US" altLang="ko-KR" dirty="0"/>
              <a:t>SW</a:t>
            </a:r>
            <a:r>
              <a:rPr lang="ko-KR" altLang="en-US" dirty="0"/>
              <a:t>를 컨테이너화하는 </a:t>
            </a:r>
            <a:r>
              <a:rPr lang="ko-KR" altLang="en-US" b="1" dirty="0" err="1"/>
              <a:t>도커</a:t>
            </a:r>
            <a:r>
              <a:rPr lang="en-US" altLang="ko-KR" b="1" dirty="0"/>
              <a:t>(Docker)</a:t>
            </a:r>
            <a:r>
              <a:rPr lang="ko-KR" altLang="en-US" dirty="0"/>
              <a:t>의 경우 최근 몇 년 사이에 급속히 확산되며 마이크로서비스</a:t>
            </a:r>
            <a:r>
              <a:rPr lang="en-US" altLang="ko-KR" dirty="0"/>
              <a:t>(</a:t>
            </a:r>
            <a:r>
              <a:rPr lang="en-US" altLang="ko-KR" dirty="0" err="1"/>
              <a:t>Microservice</a:t>
            </a:r>
            <a:r>
              <a:rPr lang="en-US" altLang="ko-KR" dirty="0"/>
              <a:t>) 14) </a:t>
            </a:r>
            <a:r>
              <a:rPr lang="ko-KR" altLang="en-US" dirty="0"/>
              <a:t>아키텍처의 대명사가 되었음</a:t>
            </a:r>
          </a:p>
        </p:txBody>
      </p:sp>
    </p:spTree>
    <p:extLst>
      <p:ext uri="{BB962C8B-B14F-4D97-AF65-F5344CB8AC3E}">
        <p14:creationId xmlns:p14="http://schemas.microsoft.com/office/powerpoint/2010/main" val="70322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4481" y="756311"/>
            <a:ext cx="11280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국내외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기술 공개 및 활용에서의 높은 성장과 기업들의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오픈소스 공개 증가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47480" y="1546790"/>
            <a:ext cx="83678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AI </a:t>
            </a:r>
            <a:r>
              <a:rPr lang="ko-KR" altLang="en-US" sz="2000" dirty="0"/>
              <a:t>시장의 연평균 성장률은 국내 </a:t>
            </a:r>
            <a:r>
              <a:rPr lang="en-US" altLang="ko-KR" sz="2000" dirty="0"/>
              <a:t>20.1%, </a:t>
            </a:r>
            <a:r>
              <a:rPr lang="ko-KR" altLang="en-US" sz="2000" dirty="0"/>
              <a:t>해외 </a:t>
            </a:r>
            <a:r>
              <a:rPr lang="en-US" altLang="ko-KR" sz="2000" dirty="0"/>
              <a:t>49.2%</a:t>
            </a:r>
            <a:r>
              <a:rPr lang="ko-KR" altLang="en-US" sz="2000" dirty="0"/>
              <a:t>로 높게 </a:t>
            </a:r>
            <a:r>
              <a:rPr lang="ko-KR" altLang="en-US" sz="2000" dirty="0" smtClean="0"/>
              <a:t>전망</a:t>
            </a:r>
            <a:endParaRPr lang="en-US" altLang="ko-KR" sz="2000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해외</a:t>
            </a:r>
            <a:r>
              <a:rPr lang="en-US" altLang="ko-KR" dirty="0"/>
              <a:t>) AI </a:t>
            </a:r>
            <a:r>
              <a:rPr lang="ko-KR" altLang="en-US" dirty="0"/>
              <a:t>시장은 ’</a:t>
            </a:r>
            <a:r>
              <a:rPr lang="en-US" altLang="ko-KR" dirty="0"/>
              <a:t>17</a:t>
            </a:r>
            <a:r>
              <a:rPr lang="ko-KR" altLang="en-US" dirty="0"/>
              <a:t>년 </a:t>
            </a:r>
            <a:r>
              <a:rPr lang="en-US" altLang="ko-KR" dirty="0"/>
              <a:t>48</a:t>
            </a:r>
            <a:r>
              <a:rPr lang="ko-KR" altLang="en-US" dirty="0"/>
              <a:t>억 달러에서 ’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532</a:t>
            </a:r>
            <a:r>
              <a:rPr lang="ko-KR" altLang="en-US" dirty="0"/>
              <a:t>억 달러로 </a:t>
            </a:r>
            <a:r>
              <a:rPr lang="ko-KR" altLang="en-US" dirty="0" smtClean="0"/>
              <a:t>전망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국내</a:t>
            </a:r>
            <a:r>
              <a:rPr lang="en-US" altLang="ko-KR" dirty="0"/>
              <a:t>) AI </a:t>
            </a:r>
            <a:r>
              <a:rPr lang="ko-KR" altLang="en-US" dirty="0"/>
              <a:t>시장은 ’</a:t>
            </a:r>
            <a:r>
              <a:rPr lang="en-US" altLang="ko-KR" dirty="0"/>
              <a:t>17</a:t>
            </a:r>
            <a:r>
              <a:rPr lang="ko-KR" altLang="en-US" dirty="0"/>
              <a:t>년 </a:t>
            </a:r>
            <a:r>
              <a:rPr lang="en-US" altLang="ko-KR" dirty="0"/>
              <a:t>6.4</a:t>
            </a:r>
            <a:r>
              <a:rPr lang="ko-KR" altLang="en-US" dirty="0"/>
              <a:t>조 원에서 ’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19.1</a:t>
            </a:r>
            <a:r>
              <a:rPr lang="ko-KR" altLang="en-US" dirty="0"/>
              <a:t>조 원으로 전망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47480" y="2696861"/>
            <a:ext cx="10008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국내 </a:t>
            </a:r>
            <a:r>
              <a:rPr lang="en-US" altLang="ko-KR" sz="2000" dirty="0"/>
              <a:t>AI </a:t>
            </a:r>
            <a:r>
              <a:rPr lang="ko-KR" altLang="en-US" sz="2000" dirty="0"/>
              <a:t>서비스 개발 진입장벽을 낮추기 위해 개발된 </a:t>
            </a:r>
            <a:r>
              <a:rPr lang="en-US" altLang="ko-KR" sz="2000" dirty="0"/>
              <a:t>ETRI</a:t>
            </a:r>
            <a:r>
              <a:rPr lang="ko-KR" altLang="en-US" sz="2000" dirty="0"/>
              <a:t>의 오픈소스 </a:t>
            </a:r>
            <a:r>
              <a:rPr lang="en-US" altLang="ko-KR" sz="2000" dirty="0"/>
              <a:t>AI </a:t>
            </a:r>
            <a:r>
              <a:rPr lang="en-US" altLang="ko-KR" sz="2000" dirty="0" smtClean="0"/>
              <a:t>SW</a:t>
            </a:r>
            <a:r>
              <a:rPr lang="ko-KR" altLang="en-US" sz="2000" dirty="0" smtClean="0"/>
              <a:t>가 </a:t>
            </a:r>
            <a:r>
              <a:rPr lang="ko-KR" altLang="en-US" sz="2000" dirty="0"/>
              <a:t>’</a:t>
            </a:r>
            <a:r>
              <a:rPr lang="en-US" altLang="ko-KR" sz="2000" dirty="0"/>
              <a:t>17</a:t>
            </a:r>
            <a:r>
              <a:rPr lang="ko-KR" altLang="en-US" sz="2000" dirty="0"/>
              <a:t>년 공개된 이후 현재까지 </a:t>
            </a:r>
            <a:r>
              <a:rPr lang="en-US" altLang="ko-KR" sz="2000" dirty="0"/>
              <a:t>1,164</a:t>
            </a:r>
            <a:r>
              <a:rPr lang="ko-KR" altLang="en-US" sz="2000" dirty="0"/>
              <a:t>만 건 이상 활용되었으며</a:t>
            </a:r>
            <a:r>
              <a:rPr lang="en-US" altLang="ko-KR" sz="2000" dirty="0"/>
              <a:t>, </a:t>
            </a:r>
            <a:r>
              <a:rPr lang="ko-KR" altLang="en-US" sz="2000" dirty="0"/>
              <a:t>활용 주체는 산업체가 </a:t>
            </a:r>
            <a:r>
              <a:rPr lang="en-US" altLang="ko-KR" sz="2000" dirty="0"/>
              <a:t>42% </a:t>
            </a:r>
            <a:r>
              <a:rPr lang="ko-KR" altLang="en-US" sz="2000" dirty="0"/>
              <a:t>비율로 가장 높음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47480" y="3908488"/>
            <a:ext cx="1000812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국내외 </a:t>
            </a:r>
            <a:r>
              <a:rPr lang="en-US" altLang="ko-KR" sz="2000" dirty="0"/>
              <a:t>IT </a:t>
            </a:r>
            <a:r>
              <a:rPr lang="ko-KR" altLang="en-US" sz="2000" dirty="0"/>
              <a:t>기업들의 </a:t>
            </a:r>
            <a:r>
              <a:rPr lang="en-US" altLang="ko-KR" sz="2000" dirty="0"/>
              <a:t>AI </a:t>
            </a:r>
            <a:r>
              <a:rPr lang="ko-KR" altLang="en-US" sz="2000" dirty="0"/>
              <a:t>관련 오픈소스 공개 증가 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해외</a:t>
            </a:r>
            <a:r>
              <a:rPr lang="en-US" altLang="ko-KR" dirty="0"/>
              <a:t>) </a:t>
            </a:r>
            <a:r>
              <a:rPr lang="ko-KR" altLang="en-US" dirty="0"/>
              <a:t>페이스북의 </a:t>
            </a:r>
            <a:r>
              <a:rPr lang="ko-KR" altLang="en-US" dirty="0" err="1"/>
              <a:t>파이로봇</a:t>
            </a:r>
            <a:r>
              <a:rPr lang="en-US" altLang="ko-KR" dirty="0"/>
              <a:t>(AI </a:t>
            </a:r>
            <a:r>
              <a:rPr lang="ko-KR" altLang="en-US" dirty="0"/>
              <a:t>로봇 연구 플랫폼</a:t>
            </a:r>
            <a:r>
              <a:rPr lang="en-US" altLang="ko-KR" dirty="0"/>
              <a:t>), </a:t>
            </a:r>
            <a:r>
              <a:rPr lang="ko-KR" altLang="en-US" dirty="0"/>
              <a:t>아마존웹서비스의 </a:t>
            </a:r>
            <a:r>
              <a:rPr lang="en-US" altLang="ko-KR" dirty="0" err="1"/>
              <a:t>MXNet</a:t>
            </a:r>
            <a:r>
              <a:rPr lang="en-US" altLang="ko-KR" dirty="0"/>
              <a:t> (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</a:t>
            </a:r>
            <a:r>
              <a:rPr lang="en-US" altLang="ko-KR" dirty="0"/>
              <a:t>) </a:t>
            </a:r>
            <a:r>
              <a:rPr lang="ko-KR" altLang="en-US" dirty="0"/>
              <a:t>등의 오픈소스 공개 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(</a:t>
            </a:r>
            <a:r>
              <a:rPr lang="ko-KR" altLang="en-US" dirty="0"/>
              <a:t>국내</a:t>
            </a:r>
            <a:r>
              <a:rPr lang="en-US" altLang="ko-KR" dirty="0"/>
              <a:t>) </a:t>
            </a:r>
            <a:r>
              <a:rPr lang="ko-KR" altLang="en-US" dirty="0" err="1"/>
              <a:t>마인즈랩의</a:t>
            </a:r>
            <a:r>
              <a:rPr lang="ko-KR" altLang="en-US" dirty="0"/>
              <a:t> 음성 분리</a:t>
            </a:r>
            <a:r>
              <a:rPr lang="en-US" altLang="ko-KR" dirty="0"/>
              <a:t>-</a:t>
            </a:r>
            <a:r>
              <a:rPr lang="ko-KR" altLang="en-US" dirty="0"/>
              <a:t>필터</a:t>
            </a:r>
            <a:r>
              <a:rPr lang="en-US" altLang="ko-KR" dirty="0"/>
              <a:t>16)(</a:t>
            </a:r>
            <a:r>
              <a:rPr lang="ko-KR" altLang="en-US" dirty="0"/>
              <a:t>다수 화자 </a:t>
            </a:r>
            <a:r>
              <a:rPr lang="ko-KR" altLang="en-US" dirty="0" err="1"/>
              <a:t>딥러닝</a:t>
            </a:r>
            <a:r>
              <a:rPr lang="en-US" altLang="ko-KR" dirty="0"/>
              <a:t>), </a:t>
            </a:r>
            <a:r>
              <a:rPr lang="ko-KR" altLang="en-US" dirty="0" err="1"/>
              <a:t>비트나인의</a:t>
            </a:r>
            <a:r>
              <a:rPr lang="ko-KR" altLang="en-US" dirty="0"/>
              <a:t> </a:t>
            </a:r>
            <a:r>
              <a:rPr lang="ko-KR" altLang="en-US" dirty="0" err="1"/>
              <a:t>아젠스</a:t>
            </a:r>
            <a:r>
              <a:rPr lang="ko-KR" altLang="en-US" dirty="0"/>
              <a:t> 그래프</a:t>
            </a:r>
            <a:r>
              <a:rPr lang="en-US" altLang="ko-KR" dirty="0"/>
              <a:t>(</a:t>
            </a:r>
            <a:r>
              <a:rPr lang="ko-KR" altLang="en-US" dirty="0"/>
              <a:t>그래프 </a:t>
            </a:r>
            <a:r>
              <a:rPr lang="en-US" altLang="ko-KR" dirty="0" smtClean="0"/>
              <a:t>DB) </a:t>
            </a:r>
            <a:r>
              <a:rPr lang="ko-KR" altLang="en-US" dirty="0"/>
              <a:t>등의 오픈소스 공개</a:t>
            </a:r>
          </a:p>
        </p:txBody>
      </p:sp>
    </p:spTree>
    <p:extLst>
      <p:ext uri="{BB962C8B-B14F-4D97-AF65-F5344CB8AC3E}">
        <p14:creationId xmlns:p14="http://schemas.microsoft.com/office/powerpoint/2010/main" val="330972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18977" y="1151908"/>
            <a:ext cx="8497486" cy="4639024"/>
            <a:chOff x="1818977" y="1151908"/>
            <a:chExt cx="8497486" cy="46390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8977" y="1180189"/>
              <a:ext cx="8497486" cy="461074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818977" y="1151908"/>
              <a:ext cx="8205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913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03765" y="1233067"/>
            <a:ext cx="8897592" cy="4382609"/>
            <a:chOff x="1703765" y="1233067"/>
            <a:chExt cx="8897592" cy="4382609"/>
          </a:xfrm>
        </p:grpSpPr>
        <p:grpSp>
          <p:nvGrpSpPr>
            <p:cNvPr id="4" name="그룹 3"/>
            <p:cNvGrpSpPr/>
            <p:nvPr/>
          </p:nvGrpSpPr>
          <p:grpSpPr>
            <a:xfrm>
              <a:off x="1703765" y="1233067"/>
              <a:ext cx="8897592" cy="4382609"/>
              <a:chOff x="1647204" y="818288"/>
              <a:chExt cx="8897592" cy="438260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47204" y="1657102"/>
                <a:ext cx="8897592" cy="3543795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526" y="818288"/>
                <a:ext cx="8249801" cy="885949"/>
              </a:xfrm>
              <a:prstGeom prst="rect">
                <a:avLst/>
              </a:prstGeom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2037087" y="1233067"/>
              <a:ext cx="800381" cy="3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26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52020" y="1285576"/>
            <a:ext cx="8487960" cy="4286848"/>
            <a:chOff x="1852020" y="1285576"/>
            <a:chExt cx="8487960" cy="42868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020" y="1285576"/>
              <a:ext cx="8487960" cy="428684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923068" y="1285576"/>
              <a:ext cx="848412" cy="288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705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29553" y="765085"/>
            <a:ext cx="3017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/>
              <a:t>오픈소스 </a:t>
            </a:r>
            <a:r>
              <a:rPr lang="en-US" altLang="ko-KR" sz="2400" b="1" dirty="0"/>
              <a:t>SW </a:t>
            </a:r>
            <a:r>
              <a:rPr lang="ko-KR" altLang="en-US" sz="2400" b="1" dirty="0"/>
              <a:t>시사점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14021" y="1459046"/>
            <a:ext cx="9964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국내외 오픈소스 시장이 연평균 성장률 </a:t>
            </a:r>
            <a:r>
              <a:rPr lang="en-US" altLang="ko-KR" dirty="0"/>
              <a:t>20% </a:t>
            </a:r>
            <a:r>
              <a:rPr lang="ko-KR" altLang="en-US" dirty="0"/>
              <a:t>이상의 높은 성장과 해외 </a:t>
            </a:r>
            <a:r>
              <a:rPr lang="en-US" altLang="ko-KR" dirty="0"/>
              <a:t>IT </a:t>
            </a:r>
            <a:r>
              <a:rPr lang="ko-KR" altLang="en-US" dirty="0"/>
              <a:t>기업을 중심으로 오픈소스 </a:t>
            </a:r>
            <a:r>
              <a:rPr lang="en-US" altLang="ko-KR" dirty="0"/>
              <a:t>SW </a:t>
            </a:r>
            <a:r>
              <a:rPr lang="ko-KR" altLang="en-US" dirty="0"/>
              <a:t>생태계가 빠르게 확장됨에 따라 </a:t>
            </a:r>
            <a:r>
              <a:rPr lang="en-US" altLang="ko-KR" dirty="0"/>
              <a:t>SW </a:t>
            </a:r>
            <a:r>
              <a:rPr lang="ko-KR" altLang="en-US" dirty="0"/>
              <a:t>경쟁력 확보를 위한 오픈소스의 전략적 활용이 요구됨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14020" y="2614672"/>
            <a:ext cx="1028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혁신을 위해 활용되는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차 산업혁명 주요 기술 영역에서의 오픈소스 </a:t>
            </a:r>
            <a:r>
              <a:rPr lang="en-US" altLang="ko-KR" dirty="0">
                <a:solidFill>
                  <a:srgbClr val="FF0000"/>
                </a:solidFill>
              </a:rPr>
              <a:t>SW </a:t>
            </a:r>
            <a:r>
              <a:rPr lang="ko-KR" altLang="en-US" dirty="0">
                <a:solidFill>
                  <a:srgbClr val="FF0000"/>
                </a:solidFill>
              </a:rPr>
              <a:t>중요성 확인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14020" y="5422172"/>
            <a:ext cx="996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오픈소스 </a:t>
            </a:r>
            <a:r>
              <a:rPr lang="en-US" altLang="ko-KR" dirty="0"/>
              <a:t>SW </a:t>
            </a:r>
            <a:r>
              <a:rPr lang="ko-KR" altLang="en-US" dirty="0"/>
              <a:t>활용이 증가함에 따라 라이선스와 지적재산권의 체계적 관리를 통한 법적 분쟁 예방 필요성 대두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56527" y="3071030"/>
            <a:ext cx="8990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기업들의 오픈소스 도입 목적은 </a:t>
            </a:r>
            <a:r>
              <a:rPr lang="en-US" altLang="ko-KR" sz="1600" dirty="0" smtClean="0"/>
              <a:t>IT </a:t>
            </a:r>
            <a:r>
              <a:rPr lang="ko-KR" altLang="en-US" sz="1600" dirty="0" smtClean="0"/>
              <a:t>현대화</a:t>
            </a:r>
            <a:r>
              <a:rPr lang="en-US" altLang="ko-KR" sz="1600" dirty="0" smtClean="0"/>
              <a:t>(Modernization)</a:t>
            </a:r>
            <a:r>
              <a:rPr lang="ko-KR" altLang="en-US" sz="1600" dirty="0" smtClean="0"/>
              <a:t>와 디지털 트랜스 </a:t>
            </a:r>
            <a:r>
              <a:rPr lang="ko-KR" altLang="en-US" sz="1600" dirty="0" err="1" smtClean="0"/>
              <a:t>포메이션이며</a:t>
            </a:r>
            <a:r>
              <a:rPr lang="ko-KR" altLang="en-US" sz="1600" dirty="0" smtClean="0"/>
              <a:t> 빅데이터 분석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인공지능 분야에 주로 적용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756526" y="3827041"/>
            <a:ext cx="8990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최근 </a:t>
            </a:r>
            <a:r>
              <a:rPr lang="en-US" altLang="ko-KR" sz="1600" dirty="0"/>
              <a:t>AI </a:t>
            </a:r>
            <a:r>
              <a:rPr lang="ko-KR" altLang="en-US" sz="1600" dirty="0"/>
              <a:t>오픈소스 프로젝트가 빠르게 증가하고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글로벌 </a:t>
            </a:r>
            <a:r>
              <a:rPr lang="en-US" altLang="ko-KR" sz="1600" dirty="0"/>
              <a:t>IT </a:t>
            </a:r>
            <a:r>
              <a:rPr lang="ko-KR" altLang="en-US" sz="1600" dirty="0"/>
              <a:t>업체 주도로 개발된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분야의 오픈소스가 시장에서 널리 활용 중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56525" y="4583052"/>
            <a:ext cx="88769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퍼블릭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서비스를 통해 수많은 오픈소스 기술이 제공되고 있으며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클라우드의</a:t>
            </a:r>
            <a:r>
              <a:rPr lang="ko-KR" altLang="en-US" sz="1600" dirty="0"/>
              <a:t> 많은 기술들은 오픈소스 개발 방식을 활용하고 있음</a:t>
            </a:r>
          </a:p>
        </p:txBody>
      </p:sp>
    </p:spTree>
    <p:extLst>
      <p:ext uri="{BB962C8B-B14F-4D97-AF65-F5344CB8AC3E}">
        <p14:creationId xmlns:p14="http://schemas.microsoft.com/office/powerpoint/2010/main" val="1245296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65574" y="282059"/>
            <a:ext cx="5449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디지털 플랫폼</a:t>
            </a:r>
            <a:r>
              <a:rPr lang="en-US" altLang="ko-KR" sz="2800" b="1" dirty="0">
                <a:solidFill>
                  <a:srgbClr val="FF0000"/>
                </a:solidFill>
              </a:rPr>
              <a:t>(Digital Platform)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2975" y="1115110"/>
            <a:ext cx="857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디지털 역량을 바탕으로 변화의 동인을 </a:t>
            </a:r>
            <a:r>
              <a:rPr lang="ko-KR" altLang="en-US" b="1" dirty="0" smtClean="0"/>
              <a:t>포착하여 </a:t>
            </a:r>
            <a:r>
              <a:rPr lang="ko-KR" altLang="en-US" b="1" dirty="0"/>
              <a:t>고객의 문제를 해결하는 프레임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7300" y="1885861"/>
            <a:ext cx="1005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일반적인 </a:t>
            </a:r>
            <a:r>
              <a:rPr lang="ko-KR" altLang="en-US" dirty="0" smtClean="0"/>
              <a:t>플랫폼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생산자와 </a:t>
            </a:r>
            <a:r>
              <a:rPr lang="ko-KR" altLang="en-US" dirty="0" err="1"/>
              <a:t>소비자등</a:t>
            </a:r>
            <a:r>
              <a:rPr lang="ko-KR" altLang="en-US" dirty="0"/>
              <a:t> 다양한 그룹이 한데 모여서 상품이나 서비스 더불어 정보를 교환하는 등 다양한 가치를 교환할 수 있는 것</a:t>
            </a:r>
            <a:r>
              <a:rPr lang="en-US" altLang="ko-KR" dirty="0"/>
              <a:t>(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구축된 환경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플랫폼은 </a:t>
            </a:r>
            <a:r>
              <a:rPr lang="ko-KR" altLang="en-US" dirty="0"/>
              <a:t>다양한 참여자들이 모일 수 있도록 기반</a:t>
            </a:r>
            <a:r>
              <a:rPr lang="en-US" altLang="ko-KR" dirty="0"/>
              <a:t>(</a:t>
            </a:r>
            <a:r>
              <a:rPr lang="ko-KR" altLang="en-US" dirty="0"/>
              <a:t>인프라</a:t>
            </a:r>
            <a:r>
              <a:rPr lang="en-US" altLang="ko-KR" dirty="0"/>
              <a:t>)</a:t>
            </a:r>
            <a:r>
              <a:rPr lang="ko-KR" altLang="en-US" dirty="0"/>
              <a:t>을 제공하고</a:t>
            </a:r>
            <a:r>
              <a:rPr lang="en-US" altLang="ko-KR" dirty="0"/>
              <a:t>, </a:t>
            </a:r>
            <a:r>
              <a:rPr lang="ko-KR" altLang="en-US" dirty="0"/>
              <a:t>참여할 수 있는 도구</a:t>
            </a:r>
            <a:r>
              <a:rPr lang="en-US" altLang="ko-KR" dirty="0"/>
              <a:t>(tool)</a:t>
            </a:r>
            <a:r>
              <a:rPr lang="ko-KR" altLang="en-US" dirty="0"/>
              <a:t>와 규칙</a:t>
            </a:r>
            <a:r>
              <a:rPr lang="en-US" altLang="ko-KR" dirty="0"/>
              <a:t>(rule)</a:t>
            </a:r>
            <a:r>
              <a:rPr lang="ko-KR" altLang="en-US" dirty="0"/>
              <a:t>을 제공하여 상호작용을 </a:t>
            </a:r>
            <a:r>
              <a:rPr lang="ko-KR" altLang="en-US" dirty="0" smtClean="0"/>
              <a:t>촉진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/>
              <a:t>PC</a:t>
            </a:r>
            <a:r>
              <a:rPr lang="ko-KR" altLang="en-US" dirty="0"/>
              <a:t>나 모바일 기기의 핵심</a:t>
            </a:r>
            <a:r>
              <a:rPr lang="en-US" altLang="ko-KR" dirty="0"/>
              <a:t>SW</a:t>
            </a:r>
            <a:r>
              <a:rPr lang="ko-KR" altLang="en-US" dirty="0"/>
              <a:t>인 </a:t>
            </a:r>
            <a:r>
              <a:rPr lang="en-US" altLang="ko-KR" dirty="0"/>
              <a:t>OS</a:t>
            </a:r>
            <a:r>
              <a:rPr lang="ko-KR" altLang="en-US" dirty="0"/>
              <a:t>는 </a:t>
            </a:r>
            <a:r>
              <a:rPr lang="en-US" altLang="ko-KR" dirty="0"/>
              <a:t>API, SDK</a:t>
            </a:r>
            <a:r>
              <a:rPr lang="ko-KR" altLang="en-US" dirty="0"/>
              <a:t>를 제공하면서 응용프로그램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 </a:t>
            </a:r>
            <a:r>
              <a:rPr lang="ko-KR" altLang="en-US" dirty="0"/>
              <a:t>개 발을 도와주고</a:t>
            </a:r>
            <a:r>
              <a:rPr lang="en-US" altLang="ko-KR" dirty="0"/>
              <a:t>, </a:t>
            </a:r>
            <a:r>
              <a:rPr lang="ko-KR" altLang="en-US" dirty="0"/>
              <a:t>이렇게 개발된 앱을 사용자가 구매할 수 있도록 </a:t>
            </a:r>
            <a:r>
              <a:rPr lang="ko-KR" altLang="en-US" dirty="0" err="1"/>
              <a:t>마켓플레이스를</a:t>
            </a:r>
            <a:r>
              <a:rPr lang="ko-KR" altLang="en-US" dirty="0"/>
              <a:t> 제공 하여 생태계를 </a:t>
            </a:r>
            <a:r>
              <a:rPr lang="ko-KR" altLang="en-US" dirty="0" smtClean="0"/>
              <a:t>형성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7300" y="3813780"/>
            <a:ext cx="99393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대표적인 플랫폼 제공자</a:t>
            </a:r>
            <a:r>
              <a:rPr lang="en-US" altLang="ko-KR" dirty="0"/>
              <a:t>(Platform provider)</a:t>
            </a:r>
            <a:r>
              <a:rPr lang="ko-KR" altLang="en-US" dirty="0"/>
              <a:t>로 </a:t>
            </a:r>
            <a:r>
              <a:rPr lang="ko-KR" altLang="en-US" dirty="0" smtClean="0"/>
              <a:t>① </a:t>
            </a:r>
            <a:r>
              <a:rPr lang="ko-KR" altLang="en-US" dirty="0"/>
              <a:t>검색서비스 제공하면서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smtClean="0"/>
              <a:t>이용하는 </a:t>
            </a:r>
            <a:r>
              <a:rPr lang="ko-KR" altLang="en-US" dirty="0"/>
              <a:t>사용자와 광고주를 매개하는 </a:t>
            </a:r>
            <a:r>
              <a:rPr lang="ko-KR" altLang="en-US" dirty="0" err="1"/>
              <a:t>포탈업체</a:t>
            </a:r>
            <a:r>
              <a:rPr lang="en-US" altLang="ko-KR" dirty="0"/>
              <a:t>, </a:t>
            </a:r>
            <a:r>
              <a:rPr lang="en-US" altLang="ko-KR" dirty="0" smtClean="0"/>
              <a:t>② </a:t>
            </a:r>
            <a:r>
              <a:rPr lang="ko-KR" altLang="en-US" dirty="0"/>
              <a:t>애플리케이션 </a:t>
            </a:r>
            <a:r>
              <a:rPr lang="ko-KR" altLang="en-US" dirty="0" err="1"/>
              <a:t>마켓플레이스와</a:t>
            </a:r>
            <a:r>
              <a:rPr lang="ko-KR" altLang="en-US" dirty="0"/>
              <a:t> </a:t>
            </a:r>
            <a:r>
              <a:rPr lang="en-US" altLang="ko-KR" dirty="0"/>
              <a:t>OS </a:t>
            </a:r>
            <a:r>
              <a:rPr lang="ko-KR" altLang="en-US" dirty="0"/>
              <a:t>를 제공하면서</a:t>
            </a:r>
            <a:r>
              <a:rPr lang="en-US" altLang="ko-KR" dirty="0"/>
              <a:t>, </a:t>
            </a:r>
            <a:r>
              <a:rPr lang="ko-KR" altLang="en-US" dirty="0"/>
              <a:t>사용자와 앱 개발자들을 연결하는 </a:t>
            </a:r>
            <a:r>
              <a:rPr lang="en-US" altLang="ko-KR" dirty="0"/>
              <a:t>OS </a:t>
            </a:r>
            <a:r>
              <a:rPr lang="ko-KR" altLang="en-US" dirty="0"/>
              <a:t>공급업체</a:t>
            </a:r>
            <a:r>
              <a:rPr lang="en-US" altLang="ko-KR" dirty="0"/>
              <a:t>, </a:t>
            </a:r>
            <a:r>
              <a:rPr lang="en-US" altLang="ko-KR" dirty="0" smtClean="0"/>
              <a:t>③ </a:t>
            </a:r>
            <a:r>
              <a:rPr lang="ko-KR" altLang="en-US" dirty="0"/>
              <a:t>온라인 </a:t>
            </a:r>
            <a:r>
              <a:rPr lang="ko-KR" altLang="en-US" dirty="0" err="1"/>
              <a:t>쇼핑몰ㆍ</a:t>
            </a:r>
            <a:r>
              <a:rPr lang="ko-KR" altLang="en-US" dirty="0"/>
              <a:t> </a:t>
            </a:r>
            <a:r>
              <a:rPr lang="ko-KR" altLang="en-US" dirty="0" err="1"/>
              <a:t>물류인프라ㆍ</a:t>
            </a:r>
            <a:r>
              <a:rPr lang="en-US" altLang="ko-KR" dirty="0"/>
              <a:t>ICT </a:t>
            </a:r>
            <a:r>
              <a:rPr lang="ko-KR" altLang="en-US" dirty="0"/>
              <a:t>시스템을 제공하여</a:t>
            </a:r>
            <a:r>
              <a:rPr lang="en-US" altLang="ko-KR" dirty="0"/>
              <a:t>, </a:t>
            </a:r>
            <a:r>
              <a:rPr lang="ko-KR" altLang="en-US" dirty="0"/>
              <a:t>다양한 외부 공급업체들과 소비자를 연계하는 온라인 쇼핑 중개자 등 다양한 형태가 </a:t>
            </a:r>
            <a:r>
              <a:rPr lang="ko-KR" altLang="en-US" dirty="0" smtClean="0"/>
              <a:t>존재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63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0575" y="1222563"/>
            <a:ext cx="1074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파트너</a:t>
            </a:r>
            <a:r>
              <a:rPr lang="en-US" altLang="ko-KR" dirty="0"/>
              <a:t>, </a:t>
            </a:r>
            <a:r>
              <a:rPr lang="ko-KR" altLang="en-US" dirty="0"/>
              <a:t>공급 업체 및 고객 커뮤니티가 사업적인 이익을 위해 디지털 프로세스 및 역량</a:t>
            </a:r>
            <a:r>
              <a:rPr lang="en-US" altLang="ko-KR" dirty="0"/>
              <a:t>(digital processes and capabilities)</a:t>
            </a:r>
            <a:r>
              <a:rPr lang="ko-KR" altLang="en-US" dirty="0"/>
              <a:t>을 </a:t>
            </a:r>
            <a:r>
              <a:rPr lang="ko-KR" altLang="en-US" dirty="0" err="1"/>
              <a:t>공유ㆍ개선ㆍ확장할</a:t>
            </a:r>
            <a:r>
              <a:rPr lang="ko-KR" altLang="en-US" dirty="0"/>
              <a:t> 수 있는 </a:t>
            </a:r>
            <a:r>
              <a:rPr lang="en-US" altLang="ko-KR" dirty="0"/>
              <a:t>(share</a:t>
            </a:r>
            <a:r>
              <a:rPr lang="ko-KR" altLang="en-US" dirty="0" err="1"/>
              <a:t>ㆍ</a:t>
            </a:r>
            <a:r>
              <a:rPr lang="en-US" altLang="ko-KR" dirty="0"/>
              <a:t>enhance</a:t>
            </a:r>
            <a:r>
              <a:rPr lang="ko-KR" altLang="en-US" dirty="0" err="1"/>
              <a:t>ㆍ</a:t>
            </a:r>
            <a:r>
              <a:rPr lang="en-US" altLang="ko-KR" dirty="0"/>
              <a:t>extend) </a:t>
            </a:r>
            <a:r>
              <a:rPr lang="ko-KR" altLang="en-US" dirty="0"/>
              <a:t>비즈니스 중심 </a:t>
            </a:r>
            <a:r>
              <a:rPr lang="ko-KR" altLang="en-US" dirty="0" smtClean="0"/>
              <a:t>프레임워크  </a:t>
            </a:r>
            <a:r>
              <a:rPr lang="en-US" altLang="ko-KR" dirty="0"/>
              <a:t>- Gartner(2016)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65574" y="282059"/>
            <a:ext cx="5449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디지털 플랫폼</a:t>
            </a:r>
            <a:r>
              <a:rPr lang="en-US" altLang="ko-KR" sz="2800" b="1" dirty="0">
                <a:solidFill>
                  <a:srgbClr val="FF0000"/>
                </a:solidFill>
              </a:rPr>
              <a:t>(Digital Platform)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07" y="2145893"/>
            <a:ext cx="6044391" cy="46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6201" y="1447799"/>
            <a:ext cx="8254174" cy="3590925"/>
            <a:chOff x="2366201" y="1447800"/>
            <a:chExt cx="7571957" cy="32099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6201" y="1457004"/>
              <a:ext cx="7571957" cy="320072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466975" y="1447800"/>
              <a:ext cx="704850" cy="428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55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37860" y="1567743"/>
            <a:ext cx="10220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platform is </a:t>
            </a:r>
            <a:r>
              <a:rPr lang="en-US" altLang="ko-KR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group of technologies 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are used as a base upon which other applications, processes or technologies are developed. - techopidia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8685" y="855697"/>
            <a:ext cx="1859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FF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Platform</a:t>
            </a:r>
            <a:endParaRPr lang="ko-KR" altLang="en-US" sz="240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7859" y="2464455"/>
            <a:ext cx="10220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 IT, a platform is </a:t>
            </a:r>
            <a:r>
              <a:rPr lang="en-US" altLang="ko-KR" b="1" i="0" dirty="0" smtClean="0">
                <a:effectLst/>
                <a:latin typeface="Arial" panose="020B0604020202020204" pitchFamily="34" charset="0"/>
              </a:rPr>
              <a:t>any hardware or software 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used to host an application or service. </a:t>
            </a:r>
          </a:p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An application platform, for example, consists of hardware, an operating system and coordinating programs that use the instruction set for a particular processor or microprocessor. In this case, the platform creates a foundation that ensures object code will execute successfully. - techtarget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7858" y="5365875"/>
            <a:ext cx="10220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플랫폼은 구획된 땅이라는 </a:t>
            </a:r>
            <a:r>
              <a:rPr lang="en-US" altLang="ko-KR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 형태라는 의미의 </a:t>
            </a:r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합성된 말로써 경계가 없던 땅이 구획되면서 </a:t>
            </a:r>
            <a:r>
              <a:rPr lang="ko-KR" altLang="en-US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용도에 따라 다양한 형태로 활용될 수 있는 공간</a:t>
            </a:r>
            <a:r>
              <a:rPr lang="ko-KR" altLang="en-US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상징하는 단어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되었습니다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mbanote2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7859" y="3915165"/>
            <a:ext cx="10220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일반적으로 플랫폼이라고 하면 제일 먼저 “기차역”을 상상합니다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사전적으로는 이런 뜻이죠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 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사람들이 기차를 쉽게 타고 내릴 수 있도록 만든 편평한 장소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.”</a:t>
            </a:r>
          </a:p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풀어 보면 이렇습니다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b="1" dirty="0" smtClean="0"/>
              <a:t>flat</a:t>
            </a:r>
            <a:r>
              <a:rPr lang="en-US" altLang="ko-KR" b="1" dirty="0"/>
              <a:t>(</a:t>
            </a:r>
            <a:r>
              <a:rPr lang="ko-KR" altLang="en-US" b="1" dirty="0"/>
              <a:t>편평한</a:t>
            </a:r>
            <a:r>
              <a:rPr lang="en-US" altLang="ko-KR" b="1" dirty="0"/>
              <a:t>) + form(</a:t>
            </a:r>
            <a:r>
              <a:rPr lang="ko-KR" altLang="en-US" b="1" dirty="0"/>
              <a:t>모습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r>
              <a:rPr lang="ko-KR" altLang="en-US" u="sng" dirty="0">
                <a:solidFill>
                  <a:schemeClr val="bg1">
                    <a:lumMod val="50000"/>
                  </a:schemeClr>
                </a:solidFill>
              </a:rPr>
              <a:t>여러사람이 편리하게 이용할 수 있도록 만든 </a:t>
            </a:r>
            <a:r>
              <a:rPr lang="ko-KR" altLang="en-US" u="sng" dirty="0" smtClean="0">
                <a:solidFill>
                  <a:schemeClr val="bg1">
                    <a:lumMod val="50000"/>
                  </a:schemeClr>
                </a:solidFill>
              </a:rPr>
              <a:t>겁니다 </a:t>
            </a:r>
            <a:r>
              <a:rPr lang="en-US" altLang="ko-KR" u="sng" dirty="0" smtClean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u="sng" dirty="0" smtClean="0">
                <a:solidFill>
                  <a:schemeClr val="bg1">
                    <a:lumMod val="50000"/>
                  </a:schemeClr>
                </a:solidFill>
              </a:rPr>
              <a:t>김수보</a:t>
            </a:r>
            <a:endParaRPr lang="ko-KR" altLang="en-US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90674" y="856506"/>
            <a:ext cx="9473387" cy="5635242"/>
            <a:chOff x="1590674" y="856506"/>
            <a:chExt cx="9473387" cy="56352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4" y="856506"/>
              <a:ext cx="9473387" cy="563524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676400" y="866775"/>
              <a:ext cx="1019175" cy="485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50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47825" y="696663"/>
            <a:ext cx="8987570" cy="5980849"/>
            <a:chOff x="1628775" y="506163"/>
            <a:chExt cx="8987570" cy="59808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8775" y="506163"/>
              <a:ext cx="8987570" cy="598084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33675" y="523875"/>
              <a:ext cx="11049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60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19274" y="945279"/>
            <a:ext cx="8820897" cy="5713179"/>
            <a:chOff x="1819274" y="945279"/>
            <a:chExt cx="8820897" cy="57131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274" y="945279"/>
              <a:ext cx="8820897" cy="571317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933700" y="981075"/>
              <a:ext cx="1028700" cy="361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2636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0650" y="901369"/>
            <a:ext cx="5796448" cy="5495127"/>
            <a:chOff x="2971800" y="834695"/>
            <a:chExt cx="5796448" cy="54951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1800" y="834695"/>
              <a:ext cx="5796448" cy="549512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219450" y="904875"/>
              <a:ext cx="981075" cy="409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981825" y="3187268"/>
            <a:ext cx="452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디지털 플랫폼 비즈니스에 있어 필수적인 인공지능 기술은 오픈소스를 통해 </a:t>
            </a:r>
            <a:r>
              <a:rPr lang="ko-KR" altLang="en-US" dirty="0" err="1"/>
              <a:t>라이선</a:t>
            </a:r>
            <a:r>
              <a:rPr lang="ko-KR" altLang="en-US" dirty="0"/>
              <a:t> 스 및 공유되고 있는 상황이다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930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3495" y="8181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추천사이트</a:t>
            </a:r>
            <a:endParaRPr lang="ko-KR" altLang="en-US" b="1" dirty="0"/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09" y="1440143"/>
            <a:ext cx="6226592" cy="45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8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3389" y="807878"/>
            <a:ext cx="155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reference</a:t>
            </a:r>
            <a:endParaRPr lang="ko-KR" altLang="en-US" sz="2400" b="1" dirty="0"/>
          </a:p>
        </p:txBody>
      </p:sp>
      <p:sp>
        <p:nvSpPr>
          <p:cNvPr id="5" name="직사각형 4"/>
          <p:cNvSpPr/>
          <p:nvPr/>
        </p:nvSpPr>
        <p:spPr>
          <a:xfrm>
            <a:off x="1397319" y="1405950"/>
            <a:ext cx="991484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2"/>
              </a:rPr>
              <a:t>https://www.sciencedaily.com/terms/computer_software.htm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3"/>
              </a:rPr>
              <a:t>https://en.wikipedia.org/wiki/Software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4"/>
              </a:rPr>
              <a:t>https://namu.wiki/w/%EC%86%8C%ED%94%84%ED%8A%B8%EC%9B%A8%EC%96%B4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5"/>
              </a:rPr>
              <a:t>https://www.techopedia.com/definition/3411/platform-computing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6"/>
              </a:rPr>
              <a:t>https://searchservervirtualization.techtarget.com/definition/platform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7"/>
              </a:rPr>
              <a:t>https://subokim.wordpress.com/2013/01/31/platform-story/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8"/>
              </a:rPr>
              <a:t>https://mbanote2.tistory.com/410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9"/>
              </a:rPr>
              <a:t>https://</a:t>
            </a:r>
            <a:r>
              <a:rPr lang="en-US" altLang="ko-KR" sz="1600" dirty="0" smtClean="0">
                <a:hlinkClick r:id="rId9"/>
              </a:rPr>
              <a:t>www.dictionary.com/browse/software-platform</a:t>
            </a:r>
            <a:endParaRPr lang="en-US" altLang="ko-KR" sz="1600" dirty="0" smtClean="0">
              <a:hlinkClick r:id="rId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hlinkClick r:id="rId10"/>
              </a:rPr>
              <a:t>https</a:t>
            </a:r>
            <a:r>
              <a:rPr lang="en-US" altLang="ko-KR" sz="1600" dirty="0">
                <a:hlinkClick r:id="rId10"/>
              </a:rPr>
              <a:t>://ko.wikipedia.org/wiki/%</a:t>
            </a:r>
            <a:r>
              <a:rPr lang="en-US" altLang="ko-KR" sz="1600" dirty="0" smtClean="0">
                <a:hlinkClick r:id="rId10"/>
              </a:rPr>
              <a:t>EC%9D%B8%EA%B3%B5%EC%A7%80%EB%8A%A5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11"/>
              </a:rPr>
              <a:t>http://scimonitors.com/%EC%95%BD%EC%9D%B8%EA%B3%B5%EC%A7%80%EB%8A%A5-vs-%EA%B0%95%EC%9D%B8%EA%B3%B5%EC%A7%80%EB%8A%A5-%EA%B8%B0%EA%B3%84%EC%9D%98-%EC%9E%90%EC%9C%A0%EC%9D%98%EC%A7%80-%EC%A3%BC%EC%B2%B4</a:t>
            </a:r>
            <a:r>
              <a:rPr lang="en-US" altLang="ko-KR" sz="1600" dirty="0" smtClean="0">
                <a:hlinkClick r:id="rId11"/>
              </a:rPr>
              <a:t>/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12"/>
              </a:rPr>
              <a:t>https://</a:t>
            </a:r>
            <a:r>
              <a:rPr lang="en-US" altLang="ko-KR" sz="1600" dirty="0" smtClean="0">
                <a:hlinkClick r:id="rId12"/>
              </a:rPr>
              <a:t>needjarvis.tistory.com/179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13"/>
              </a:rPr>
              <a:t>https://www.mk.co.kr/news/business/view/2020/01/76100</a:t>
            </a:r>
            <a:r>
              <a:rPr lang="en-US" altLang="ko-KR" sz="1600" dirty="0" smtClean="0">
                <a:hlinkClick r:id="rId13"/>
              </a:rPr>
              <a:t>/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14"/>
              </a:rPr>
              <a:t>https://namu.wiki/w/%</a:t>
            </a:r>
            <a:r>
              <a:rPr lang="en-US" altLang="ko-KR" sz="1600" dirty="0" smtClean="0">
                <a:hlinkClick r:id="rId14"/>
              </a:rPr>
              <a:t>EC%82%B0%EC%97%85%20%ED%98%81%EB%AA%85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15"/>
              </a:rPr>
              <a:t>http://www.aistudy.co.kr</a:t>
            </a:r>
            <a:r>
              <a:rPr lang="en-US" altLang="ko-KR" sz="1600" dirty="0" smtClean="0">
                <a:hlinkClick r:id="rId15"/>
              </a:rPr>
              <a:t>/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4</a:t>
            </a:r>
            <a:r>
              <a:rPr lang="ko-KR" altLang="en-US" sz="1600" dirty="0"/>
              <a:t>차 산업혁명 주요 테마 분석 </a:t>
            </a:r>
            <a:r>
              <a:rPr lang="en-US" altLang="ko-KR" sz="1600" dirty="0"/>
              <a:t>- </a:t>
            </a:r>
            <a:r>
              <a:rPr lang="ko-KR" altLang="en-US" sz="1600" dirty="0"/>
              <a:t>관련 산업을 </a:t>
            </a:r>
            <a:r>
              <a:rPr lang="ko-KR" altLang="en-US" sz="1600" dirty="0" smtClean="0"/>
              <a:t>중심으로  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박승빈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4</a:t>
            </a:r>
            <a:r>
              <a:rPr lang="ko-KR" altLang="en-US" sz="1600" dirty="0"/>
              <a:t>차 산업혁명의 숨은 원동력</a:t>
            </a:r>
            <a:r>
              <a:rPr lang="en-US" altLang="ko-KR" sz="1600" dirty="0"/>
              <a:t>, </a:t>
            </a:r>
            <a:r>
              <a:rPr lang="ko-KR" altLang="en-US" sz="1600" dirty="0"/>
              <a:t>오픈소스 현황과 </a:t>
            </a:r>
            <a:r>
              <a:rPr lang="ko-KR" altLang="en-US" sz="1600" dirty="0" smtClean="0"/>
              <a:t>시사점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최성호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디지털 플랫폼과 인공지능</a:t>
            </a:r>
            <a:r>
              <a:rPr lang="en-US" altLang="ko-KR" sz="1600" dirty="0"/>
              <a:t>(AI)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이해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김민식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이가희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596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8685" y="855697"/>
            <a:ext cx="2901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FF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Soft</a:t>
            </a:r>
            <a:r>
              <a:rPr lang="en-US" altLang="ko-KR" sz="2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ware </a:t>
            </a:r>
            <a:r>
              <a:rPr lang="en-US" altLang="ko-KR" sz="2400" b="0" i="0" dirty="0" smtClean="0">
                <a:solidFill>
                  <a:srgbClr val="FF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Platform</a:t>
            </a:r>
            <a:endParaRPr lang="ko-KR" altLang="en-US" sz="240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63040" y="1557384"/>
            <a:ext cx="8978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major piece of software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as an operating system, an operating environment, or a database, under which various smaller application programs can be designed to run. </a:t>
            </a:r>
          </a:p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dictionary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63039" y="2597055"/>
            <a:ext cx="91352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software environment 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 is used to write applications and run them. </a:t>
            </a:r>
          </a:p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includes software tools such as GUI builders, compilers, class libraries and utilities for developing the applications, as well as a runtime engine for executing the applications, because they are not able to run on their own. </a:t>
            </a:r>
          </a:p>
          <a:p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Sun's Java and Microsoft's .NET Framework are examples of major software platforms.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encyclopedia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63038" y="4467722"/>
            <a:ext cx="9135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 KR"/>
              </a:rPr>
              <a:t>이렇게 소프트웨어에선 “</a:t>
            </a:r>
            <a:r>
              <a:rPr lang="ko-KR" altLang="en-US" b="1" i="0" dirty="0" smtClean="0">
                <a:effectLst/>
                <a:latin typeface="Noto Sans KR"/>
              </a:rPr>
              <a:t>여러가지 기능을 제공해주는 공통 실행환경</a:t>
            </a:r>
            <a:r>
              <a:rPr lang="ko-KR" altLang="en-US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 KR"/>
              </a:rPr>
              <a:t>”을 플랫폼이라고도 말하게도 되었습니다</a:t>
            </a:r>
            <a:r>
              <a:rPr lang="en-US" altLang="ko-KR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Noto Sans KR"/>
              </a:rPr>
              <a:t>. - subokim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5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454" y="847898"/>
            <a:ext cx="315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AI(Artificial Intelligence)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44632" y="1401726"/>
            <a:ext cx="10526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Arial" panose="020B0604020202020204" pitchFamily="34" charset="0"/>
              </a:rPr>
              <a:t>인간의 학습능력</a:t>
            </a:r>
            <a:r>
              <a:rPr lang="en-US" altLang="ko-KR" b="1" dirty="0">
                <a:latin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</a:rPr>
              <a:t>추론능력</a:t>
            </a:r>
            <a:r>
              <a:rPr lang="en-US" altLang="ko-KR" b="1" dirty="0">
                <a:latin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</a:rPr>
              <a:t>지각능력</a:t>
            </a:r>
            <a:r>
              <a:rPr lang="en-US" altLang="ko-KR" b="1" dirty="0">
                <a:latin typeface="Arial" panose="020B0604020202020204" pitchFamily="34" charset="0"/>
              </a:rPr>
              <a:t>, </a:t>
            </a:r>
            <a:r>
              <a:rPr lang="ko-KR" altLang="en-US" b="1" dirty="0">
                <a:latin typeface="Arial" panose="020B0604020202020204" pitchFamily="34" charset="0"/>
              </a:rPr>
              <a:t>자연언어의 </a:t>
            </a:r>
            <a:r>
              <a:rPr lang="ko-KR" altLang="en-US" b="1" dirty="0" err="1">
                <a:latin typeface="Arial" panose="020B0604020202020204" pitchFamily="34" charset="0"/>
              </a:rPr>
              <a:t>이해능력</a:t>
            </a:r>
            <a:r>
              <a:rPr lang="ko-KR" altLang="en-US" b="1" dirty="0">
                <a:latin typeface="Arial" panose="020B0604020202020204" pitchFamily="34" charset="0"/>
              </a:rPr>
              <a:t> 등을 </a:t>
            </a:r>
            <a:r>
              <a:rPr lang="ko-KR" altLang="en-US" b="1" dirty="0">
                <a:latin typeface="Arial" panose="020B0604020202020204" pitchFamily="34" charset="0"/>
                <a:hlinkClick r:id="rId2"/>
              </a:rPr>
              <a:t>컴퓨터 프로그램으로 실현한 </a:t>
            </a:r>
            <a:r>
              <a:rPr lang="ko-KR" altLang="en-US" b="1" dirty="0" smtClean="0">
                <a:latin typeface="Arial" panose="020B0604020202020204" pitchFamily="34" charset="0"/>
                <a:hlinkClick r:id="rId2"/>
              </a:rPr>
              <a:t>기술</a:t>
            </a:r>
            <a:endParaRPr lang="en-US" altLang="ko-KR" b="1" dirty="0" smtClean="0">
              <a:latin typeface="Arial" panose="020B0604020202020204" pitchFamily="34" charset="0"/>
            </a:endParaRPr>
          </a:p>
          <a:p>
            <a:r>
              <a:rPr lang="en-US" altLang="ko-KR" b="1" dirty="0" smtClean="0">
                <a:latin typeface="Arial" panose="020B0604020202020204" pitchFamily="34" charset="0"/>
              </a:rPr>
              <a:t>     </a:t>
            </a:r>
            <a:r>
              <a:rPr lang="en-US" altLang="ko-KR" dirty="0"/>
              <a:t>- </a:t>
            </a:r>
            <a:r>
              <a:rPr lang="ko-KR" altLang="en-US" dirty="0" smtClean="0"/>
              <a:t>위키백과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44633" y="2201775"/>
            <a:ext cx="998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인간의 사고</a:t>
            </a:r>
            <a:r>
              <a:rPr lang="en-US" altLang="ko-KR" b="1" dirty="0"/>
              <a:t>, </a:t>
            </a:r>
            <a:r>
              <a:rPr lang="ko-KR" altLang="en-US" b="1" dirty="0"/>
              <a:t>의사결정</a:t>
            </a:r>
            <a:r>
              <a:rPr lang="en-US" altLang="ko-KR" b="1" dirty="0"/>
              <a:t>, </a:t>
            </a:r>
            <a:r>
              <a:rPr lang="ko-KR" altLang="en-US" b="1" dirty="0"/>
              <a:t>문제 해결</a:t>
            </a:r>
            <a:r>
              <a:rPr lang="en-US" altLang="ko-KR" b="1" dirty="0"/>
              <a:t>, </a:t>
            </a:r>
            <a:r>
              <a:rPr lang="ko-KR" altLang="en-US" b="1" dirty="0"/>
              <a:t>학습 등의 활동에 연관 지을 수 있는 </a:t>
            </a:r>
            <a:r>
              <a:rPr lang="ko-KR" altLang="en-US" b="1" dirty="0" smtClean="0"/>
              <a:t>자동화  </a:t>
            </a:r>
            <a:r>
              <a:rPr lang="en-US" altLang="ko-KR" dirty="0" smtClean="0"/>
              <a:t>- </a:t>
            </a:r>
            <a:r>
              <a:rPr lang="en-US" altLang="ko-KR" dirty="0"/>
              <a:t>Bellman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4632" y="2724825"/>
            <a:ext cx="678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인지와 추론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행위를 가능하게 하는 계산의 연구  </a:t>
            </a:r>
            <a:r>
              <a:rPr lang="en-US" altLang="ko-KR" dirty="0" smtClean="0"/>
              <a:t>- </a:t>
            </a:r>
            <a:r>
              <a:rPr lang="en-US" altLang="ko-KR" dirty="0"/>
              <a:t>Winston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4633" y="3247875"/>
            <a:ext cx="974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사람이 기능적으로 수행해야 하는 기능을 수행하는 기계의 제작을 위한 </a:t>
            </a:r>
            <a:r>
              <a:rPr lang="ko-KR" altLang="en-US" b="1" dirty="0" smtClean="0"/>
              <a:t>기술 </a:t>
            </a:r>
            <a:r>
              <a:rPr lang="en-US" altLang="ko-KR" dirty="0" smtClean="0"/>
              <a:t>- </a:t>
            </a:r>
            <a:r>
              <a:rPr lang="en-US" altLang="ko-KR" dirty="0" err="1"/>
              <a:t>Kurzwell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4633" y="3770925"/>
            <a:ext cx="1052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인공지능이란 인지</a:t>
            </a:r>
            <a:r>
              <a:rPr lang="en-US" altLang="ko-KR" b="1" dirty="0"/>
              <a:t>, </a:t>
            </a:r>
            <a:r>
              <a:rPr lang="ko-KR" altLang="en-US" b="1" dirty="0"/>
              <a:t>학습 등 인간의 </a:t>
            </a:r>
            <a:r>
              <a:rPr lang="ko-KR" altLang="en-US" b="1" dirty="0" err="1"/>
              <a:t>지적능력</a:t>
            </a:r>
            <a:r>
              <a:rPr lang="en-US" altLang="ko-KR" b="1" dirty="0"/>
              <a:t>(</a:t>
            </a:r>
            <a:r>
              <a:rPr lang="ko-KR" altLang="en-US" b="1" dirty="0"/>
              <a:t>지능</a:t>
            </a:r>
            <a:r>
              <a:rPr lang="en-US" altLang="ko-KR" b="1" dirty="0"/>
              <a:t>)</a:t>
            </a:r>
            <a:r>
              <a:rPr lang="ko-KR" altLang="en-US" b="1" dirty="0"/>
              <a:t>의 일부 또는 전체를 ‘컴퓨터를 이용해 구현하는 </a:t>
            </a:r>
            <a:r>
              <a:rPr lang="ko-KR" altLang="en-US" b="1" dirty="0" err="1"/>
              <a:t>지능’을</a:t>
            </a:r>
            <a:r>
              <a:rPr lang="ko-KR" altLang="en-US" b="1" dirty="0"/>
              <a:t> </a:t>
            </a:r>
            <a:r>
              <a:rPr lang="ko-KR" altLang="en-US" b="1" dirty="0" smtClean="0"/>
              <a:t>의미한다  </a:t>
            </a:r>
            <a:r>
              <a:rPr lang="en-US" altLang="ko-KR" dirty="0" smtClean="0"/>
              <a:t>- </a:t>
            </a:r>
            <a:r>
              <a:rPr lang="ko-KR" altLang="en-US" dirty="0"/>
              <a:t>과학기술정보통신부 </a:t>
            </a:r>
            <a:r>
              <a:rPr lang="en-US" altLang="ko-KR" dirty="0"/>
              <a:t>4</a:t>
            </a:r>
            <a:r>
              <a:rPr lang="ko-KR" altLang="en-US" dirty="0"/>
              <a:t>차산업혁명위원회</a:t>
            </a:r>
          </a:p>
        </p:txBody>
      </p:sp>
      <p:pic>
        <p:nvPicPr>
          <p:cNvPr id="1026" name="Picture 2" descr="기사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06" y="4934055"/>
            <a:ext cx="2381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96886" y="5116399"/>
            <a:ext cx="777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이들 정의를 종합하면 </a:t>
            </a:r>
            <a:r>
              <a:rPr lang="ko-KR" altLang="en-US" b="1" dirty="0">
                <a:solidFill>
                  <a:srgbClr val="FF0000"/>
                </a:solidFill>
                <a:latin typeface="Verdana" panose="020B0604030504040204" pitchFamily="34" charset="0"/>
                <a:hlinkClick r:id="rId4"/>
              </a:rPr>
              <a:t>인공지능이란</a:t>
            </a:r>
            <a:r>
              <a:rPr lang="ko-KR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 ‘인지</a:t>
            </a:r>
            <a:r>
              <a:rPr lang="en-US" altLang="ko-KR" b="1" dirty="0">
                <a:solidFill>
                  <a:srgbClr val="FF0000"/>
                </a:solidFill>
                <a:latin typeface="Verdana" panose="020B0604030504040204" pitchFamily="34" charset="0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추론 등을 통한 학습과 문제해결 등 인간의 사고 능력을 기계적으로 구현</a:t>
            </a:r>
            <a:r>
              <a:rPr lang="en-US" altLang="ko-KR" b="1" dirty="0">
                <a:solidFill>
                  <a:srgbClr val="FF0000"/>
                </a:solidFill>
                <a:latin typeface="Verdana" panose="020B0604030504040204" pitchFamily="34" charset="0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자동화한 시스템을 의미한다</a:t>
            </a:r>
            <a:r>
              <a:rPr lang="en-US" altLang="ko-KR" b="1" dirty="0">
                <a:solidFill>
                  <a:srgbClr val="FF0000"/>
                </a:solidFill>
                <a:latin typeface="Verdana" panose="020B0604030504040204" pitchFamily="34" charset="0"/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40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3411" y="93933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hlinkClick r:id="rId2"/>
              </a:rPr>
              <a:t>인공지능의 종류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3411" y="1525914"/>
            <a:ext cx="321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1. Weak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AI or Narrow AI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37607" y="1926995"/>
            <a:ext cx="53017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특정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임무를 수행하는 인공지능</a:t>
            </a:r>
            <a:endParaRPr lang="en-US" altLang="ko-KR" b="1" dirty="0" smtClean="0"/>
          </a:p>
          <a:p>
            <a:r>
              <a:rPr lang="en-US" altLang="ko-KR" sz="1600" dirty="0" smtClean="0"/>
              <a:t>    Ex: </a:t>
            </a:r>
            <a:r>
              <a:rPr lang="ko-KR" altLang="en-US" sz="1600" dirty="0" err="1" smtClean="0"/>
              <a:t>추천시스템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로봇 청소기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번역시스템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알파고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etc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37607" y="2568068"/>
            <a:ext cx="8969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약한 인공지능을 만들기 위해서는 어떠한 목적이 필요하고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해당 목적에 최적화된 알고리즘 그리고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적당한 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Rule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등을 설정하면 된다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약한 인공지능을 만들기 위해서는 간단하게 구현된 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머신러닝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기법으로도 충분하다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411" y="3796148"/>
            <a:ext cx="1652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S</a:t>
            </a:r>
            <a:r>
              <a:rPr lang="en-US" altLang="ko-KR" sz="2000" b="1" dirty="0" smtClean="0"/>
              <a:t>trong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AI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637607" y="4321168"/>
            <a:ext cx="56925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모든 부분에서 </a:t>
            </a:r>
            <a:r>
              <a:rPr lang="en-US" altLang="ko-KR" b="1" dirty="0" smtClean="0"/>
              <a:t>AI</a:t>
            </a:r>
            <a:r>
              <a:rPr lang="ko-KR" altLang="en-US" b="1" dirty="0" smtClean="0"/>
              <a:t>가 가능한 로봇 호근 인간 수준의 </a:t>
            </a:r>
            <a:r>
              <a:rPr lang="en-US" altLang="ko-KR" b="1" dirty="0" smtClean="0"/>
              <a:t>AI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Ex: IBM Watson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73082" y="5001471"/>
            <a:ext cx="8969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강한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인공지능을 만들기 위해서는 인공신경망의 기술은 필수이다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사람처럼 사고하기 위해서는 기계가 연산하는 것들이 인간과 비슷해야 하는데 빅데이터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(Big data)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와 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딥러닝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(Deep learning)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등장은 강한 인공지능으로 갈 수 있게 한다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22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3411" y="93933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hlinkClick r:id="rId2"/>
              </a:rPr>
              <a:t>인공지능의 종류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3411" y="1586418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3. Super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AI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37607" y="1926995"/>
            <a:ext cx="75689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일반 인공지능이 진화한 상태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강한 인공지능의 미래 모습</a:t>
            </a:r>
            <a:endParaRPr lang="en-US" altLang="ko-KR" b="1" dirty="0" smtClean="0"/>
          </a:p>
          <a:p>
            <a:r>
              <a:rPr lang="en-US" altLang="ko-KR" sz="1600" dirty="0" smtClean="0"/>
              <a:t>    Ex: </a:t>
            </a:r>
            <a:r>
              <a:rPr lang="ko-KR" altLang="en-US" sz="1600" dirty="0" err="1" smtClean="0"/>
              <a:t>터미네이서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skynet</a:t>
            </a:r>
            <a:r>
              <a:rPr lang="en-US" altLang="ko-KR" sz="1600" dirty="0" smtClean="0"/>
              <a:t>), </a:t>
            </a:r>
            <a:r>
              <a:rPr lang="ko-KR" altLang="en-US" sz="1600" dirty="0" err="1" smtClean="0"/>
              <a:t>어벤저스</a:t>
            </a:r>
            <a:r>
              <a:rPr lang="en-US" altLang="ko-KR" sz="1600" dirty="0" smtClean="0"/>
              <a:t>(Vision </a:t>
            </a:r>
            <a:r>
              <a:rPr lang="ko-KR" altLang="en-US" sz="1600" dirty="0" smtClean="0"/>
              <a:t>혹은 </a:t>
            </a:r>
            <a:r>
              <a:rPr lang="en-US" altLang="ko-KR" sz="1600" dirty="0" err="1" smtClean="0"/>
              <a:t>Ultron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매트릭스</a:t>
            </a:r>
            <a:r>
              <a:rPr lang="en-US" altLang="ko-KR" sz="1600" dirty="0" smtClean="0"/>
              <a:t>(Architect), </a:t>
            </a:r>
            <a:r>
              <a:rPr lang="en-US" altLang="ko-KR" sz="1600" dirty="0" err="1" smtClean="0"/>
              <a:t>etc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37607" y="2853095"/>
            <a:ext cx="89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AI </a:t>
            </a:r>
            <a:r>
              <a:rPr lang="ko-KR" altLang="en-US" dirty="0">
                <a:hlinkClick r:id="rId3"/>
              </a:rPr>
              <a:t>아버지의 경고</a:t>
            </a:r>
            <a:r>
              <a:rPr lang="en-US" altLang="ko-KR" dirty="0">
                <a:hlinkClick r:id="rId3"/>
              </a:rPr>
              <a:t>…"</a:t>
            </a:r>
            <a:r>
              <a:rPr lang="ko-KR" altLang="en-US" dirty="0">
                <a:hlinkClick r:id="rId3"/>
              </a:rPr>
              <a:t>기계는 인간의 행복 따위엔 관심 없다</a:t>
            </a:r>
            <a:r>
              <a:rPr lang="en-US" altLang="ko-KR" dirty="0" smtClean="0">
                <a:hlinkClick r:id="rId3"/>
              </a:rPr>
              <a:t>"</a:t>
            </a:r>
            <a:endParaRPr lang="en-US" altLang="ko-KR" dirty="0"/>
          </a:p>
        </p:txBody>
      </p:sp>
      <p:pic>
        <p:nvPicPr>
          <p:cNvPr id="2050" name="Picture 2" descr="A T-800 Robot from the Paramount Pictures and Skydance Productions film Terminator Genisys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07" y="3753852"/>
            <a:ext cx="2163989" cy="12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222CA543553D2FAE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03" y="3753852"/>
            <a:ext cx="2604815" cy="17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for pos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026" y="3677787"/>
            <a:ext cx="2333291" cy="9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38671" y="5305729"/>
            <a:ext cx="301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2060"/>
                </a:solidFill>
              </a:rPr>
              <a:t>사랑</a:t>
            </a:r>
            <a:r>
              <a:rPr lang="en-US" altLang="ko-KR" b="1" dirty="0" smtClean="0">
                <a:solidFill>
                  <a:srgbClr val="002060"/>
                </a:solidFill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</a:rPr>
              <a:t>자비</a:t>
            </a:r>
            <a:r>
              <a:rPr lang="en-US" altLang="ko-KR" b="1" dirty="0" smtClean="0">
                <a:solidFill>
                  <a:srgbClr val="002060"/>
                </a:solidFill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</a:rPr>
              <a:t>인의예지신</a:t>
            </a:r>
            <a:r>
              <a:rPr lang="en-US" altLang="ko-KR" b="1" dirty="0" smtClean="0">
                <a:solidFill>
                  <a:srgbClr val="002060"/>
                </a:solidFill>
              </a:rPr>
              <a:t>, </a:t>
            </a:r>
            <a:r>
              <a:rPr lang="en-US" altLang="ko-KR" b="1" dirty="0" err="1" smtClean="0">
                <a:solidFill>
                  <a:srgbClr val="002060"/>
                </a:solidFill>
              </a:rPr>
              <a:t>etc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8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799" y="90465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hlinkClick r:id="rId2"/>
              </a:rPr>
              <a:t>산업 혁명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711857" y="1643316"/>
            <a:ext cx="1063469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18</a:t>
            </a:r>
            <a:r>
              <a:rPr lang="ko-KR" altLang="en-US" b="1" dirty="0">
                <a:latin typeface="+mn-ea"/>
              </a:rPr>
              <a:t>세기 영국에서 시작된 전반적인 </a:t>
            </a:r>
            <a:r>
              <a:rPr lang="ko-KR" altLang="en-US" b="1" dirty="0" err="1">
                <a:latin typeface="+mn-ea"/>
              </a:rPr>
              <a:t>사회・경제적</a:t>
            </a:r>
            <a:r>
              <a:rPr lang="ko-KR" altLang="en-US" b="1" dirty="0">
                <a:latin typeface="+mn-ea"/>
              </a:rPr>
              <a:t> 변화와 기술의 혁신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그리고 이에 영향을 받아 크게 변한 인류 문명의 총체를 일컫는다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799" y="2658979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차 산업혁명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30401" y="3028311"/>
            <a:ext cx="37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18</a:t>
            </a:r>
            <a:r>
              <a:rPr lang="ko-KR" altLang="en-US" dirty="0">
                <a:latin typeface="+mn-ea"/>
              </a:rPr>
              <a:t>세기</a:t>
            </a:r>
            <a:r>
              <a:rPr lang="en-US" altLang="ko-KR" dirty="0">
                <a:latin typeface="+mn-ea"/>
              </a:rPr>
              <a:t>-19</a:t>
            </a:r>
            <a:r>
              <a:rPr lang="ko-KR" altLang="en-US" dirty="0">
                <a:latin typeface="+mn-ea"/>
              </a:rPr>
              <a:t>세기에 있던 </a:t>
            </a:r>
            <a:r>
              <a:rPr lang="ko-KR" altLang="en-US" dirty="0" smtClean="0">
                <a:latin typeface="+mn-ea"/>
              </a:rPr>
              <a:t>현상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새로운 농업 </a:t>
            </a:r>
            <a:r>
              <a:rPr lang="ko-KR" altLang="en-US" dirty="0" smtClean="0">
                <a:latin typeface="+mn-ea"/>
              </a:rPr>
              <a:t>기술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제조업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공업의 기계화와 공장화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2392" y="2658979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 smtClean="0"/>
              <a:t>차 산업혁명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84270" y="3028311"/>
            <a:ext cx="5982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19</a:t>
            </a:r>
            <a:r>
              <a:rPr lang="ko-KR" altLang="en-US" dirty="0"/>
              <a:t>세기</a:t>
            </a:r>
            <a:r>
              <a:rPr lang="en-US" altLang="ko-KR" dirty="0"/>
              <a:t>(1800</a:t>
            </a:r>
            <a:r>
              <a:rPr lang="ko-KR" altLang="en-US" dirty="0"/>
              <a:t>년대</a:t>
            </a:r>
            <a:r>
              <a:rPr lang="en-US" altLang="ko-KR" dirty="0"/>
              <a:t>) </a:t>
            </a:r>
            <a:r>
              <a:rPr lang="ko-KR" altLang="en-US" dirty="0" err="1"/>
              <a:t>중후반에서</a:t>
            </a:r>
            <a:r>
              <a:rPr lang="ko-KR" altLang="en-US" dirty="0"/>
              <a:t> </a:t>
            </a:r>
            <a:r>
              <a:rPr lang="en-US" altLang="ko-KR" dirty="0"/>
              <a:t>20</a:t>
            </a:r>
            <a:r>
              <a:rPr lang="ko-KR" altLang="en-US" dirty="0"/>
              <a:t>세기 초에</a:t>
            </a:r>
            <a:r>
              <a:rPr lang="en-US" altLang="ko-KR" dirty="0"/>
              <a:t>(1900</a:t>
            </a:r>
            <a:r>
              <a:rPr lang="ko-KR" altLang="en-US" dirty="0"/>
              <a:t>년대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 smtClean="0">
                <a:latin typeface="+mn-ea"/>
              </a:rPr>
              <a:t>석유와 </a:t>
            </a:r>
            <a:r>
              <a:rPr lang="ko-KR" altLang="en-US" dirty="0">
                <a:latin typeface="+mn-ea"/>
              </a:rPr>
              <a:t>전기가 </a:t>
            </a:r>
            <a:r>
              <a:rPr lang="ko-KR" altLang="en-US" dirty="0" smtClean="0">
                <a:latin typeface="+mn-ea"/>
              </a:rPr>
              <a:t>대중화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 전기공학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</a:rPr>
              <a:t>전자공학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</a:rPr>
              <a:t>중화학 공업이 크게 발전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799" y="4320973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 smtClean="0"/>
              <a:t>차 산업혁명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30401" y="4690305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20</a:t>
            </a:r>
            <a:r>
              <a:rPr lang="ko-KR" altLang="en-US" dirty="0"/>
              <a:t>세기 </a:t>
            </a:r>
            <a:r>
              <a:rPr lang="ko-KR" altLang="en-US" dirty="0" err="1"/>
              <a:t>중후반</a:t>
            </a:r>
            <a:r>
              <a:rPr lang="ko-KR" altLang="en-US" dirty="0"/>
              <a:t> 또는 </a:t>
            </a:r>
            <a:r>
              <a:rPr lang="en-US" altLang="ko-KR" dirty="0"/>
              <a:t>2001</a:t>
            </a:r>
            <a:r>
              <a:rPr lang="ko-KR" altLang="en-US" dirty="0"/>
              <a:t>년 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컴퓨터</a:t>
            </a:r>
            <a:r>
              <a:rPr lang="en-US" altLang="ko-KR" dirty="0"/>
              <a:t>, </a:t>
            </a:r>
            <a:r>
              <a:rPr lang="ko-KR" altLang="en-US" dirty="0"/>
              <a:t>인터넷</a:t>
            </a:r>
            <a:r>
              <a:rPr lang="en-US" altLang="ko-KR" dirty="0"/>
              <a:t>, </a:t>
            </a:r>
            <a:r>
              <a:rPr lang="ko-KR" altLang="en-US" dirty="0" smtClean="0"/>
              <a:t>인공위성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정보 </a:t>
            </a:r>
            <a:r>
              <a:rPr lang="ko-KR" altLang="en-US" dirty="0"/>
              <a:t>통신 기술이 본격적으로 발달</a:t>
            </a: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2392" y="432042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</a:t>
            </a:r>
            <a:r>
              <a:rPr lang="ko-KR" altLang="en-US" b="1" dirty="0" smtClean="0"/>
              <a:t>차 산업혁명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84270" y="4689758"/>
            <a:ext cx="5221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2015</a:t>
            </a:r>
            <a:r>
              <a:rPr lang="ko-KR" altLang="en-US" dirty="0" smtClean="0"/>
              <a:t>년 전후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FF0000"/>
                </a:solidFill>
              </a:rPr>
              <a:t>인공지능</a:t>
            </a:r>
            <a:r>
              <a:rPr lang="ko-KR" altLang="en-US" dirty="0" smtClean="0"/>
              <a:t>으로 </a:t>
            </a:r>
            <a:r>
              <a:rPr lang="ko-KR" altLang="en-US" dirty="0"/>
              <a:t>자동화와 연결성이 </a:t>
            </a:r>
            <a:r>
              <a:rPr lang="ko-KR" altLang="en-US" dirty="0" smtClean="0"/>
              <a:t>극대화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전기공학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</a:rPr>
              <a:t>전자공학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</a:rPr>
              <a:t>중화학 공업이 크게 발전</a:t>
            </a:r>
          </a:p>
        </p:txBody>
      </p:sp>
    </p:spTree>
    <p:extLst>
      <p:ext uri="{BB962C8B-B14F-4D97-AF65-F5344CB8AC3E}">
        <p14:creationId xmlns:p14="http://schemas.microsoft.com/office/powerpoint/2010/main" val="18236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6149" y="246391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4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차 산업혁명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1190" y="1308218"/>
            <a:ext cx="96816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유전자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나노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컴퓨팅 등 모든 기술이 융합하여 물리학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디지털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생물학 분야가 상호 교류하여 파괴적 혁신을 일으키는 </a:t>
            </a:r>
            <a:r>
              <a:rPr lang="ko-KR" altLang="en-US" sz="2000" b="1" dirty="0" smtClean="0"/>
              <a:t>혁명 </a:t>
            </a:r>
            <a:r>
              <a:rPr lang="en-US" altLang="ko-KR" sz="2000" b="1" dirty="0" smtClean="0"/>
              <a:t>- </a:t>
            </a:r>
            <a:r>
              <a:rPr lang="ko-KR" altLang="en-US" sz="2000" b="1" dirty="0" err="1"/>
              <a:t>클라우스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슈밥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1291191" y="2385432"/>
            <a:ext cx="9681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인공지능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사물인터넷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빅데이터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모바일 등 첨단 정보통신기술이 경제</a:t>
            </a:r>
            <a:r>
              <a:rPr lang="en-US" altLang="ko-KR" sz="2000" b="1" dirty="0"/>
              <a:t>․</a:t>
            </a:r>
            <a:r>
              <a:rPr lang="ko-KR" altLang="en-US" sz="2000" b="1" dirty="0"/>
              <a:t>사회 전반에 융합되어 혁신적인 변화가 나타나는 차세대 </a:t>
            </a:r>
            <a:r>
              <a:rPr lang="ko-KR" altLang="en-US" sz="2000" b="1" dirty="0" smtClean="0"/>
              <a:t>산업혁명 </a:t>
            </a:r>
            <a:r>
              <a:rPr lang="en-US" altLang="ko-KR" sz="2000" b="1" dirty="0" smtClean="0"/>
              <a:t>- </a:t>
            </a:r>
            <a:r>
              <a:rPr lang="ko-KR" altLang="en-US" sz="2000" b="1" dirty="0"/>
              <a:t>한국정보통신기술협회</a:t>
            </a:r>
            <a:r>
              <a:rPr lang="en-US" altLang="ko-KR" sz="2000" b="1" dirty="0"/>
              <a:t>, IT </a:t>
            </a:r>
            <a:r>
              <a:rPr lang="ko-KR" altLang="en-US" sz="2000" b="1" dirty="0"/>
              <a:t>용어사전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91190" y="3770424"/>
            <a:ext cx="9351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기존 산업 영역에 물리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생명과학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인공지능 등을 융합하여 생산에서 관리 그리고 경영에 이르기까지 전반적인 변화를 일으키는 차세대 </a:t>
            </a:r>
            <a:r>
              <a:rPr lang="ko-KR" altLang="en-US" sz="2000" b="1" dirty="0" smtClean="0"/>
              <a:t>혁명 </a:t>
            </a:r>
            <a:r>
              <a:rPr lang="en-US" altLang="ko-KR" sz="2000" b="1" dirty="0" smtClean="0"/>
              <a:t>- </a:t>
            </a:r>
            <a:r>
              <a:rPr lang="ko-KR" altLang="en-US" sz="2000" b="1" dirty="0" err="1" smtClean="0"/>
              <a:t>기획재정부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시사경제용어사전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3601892" y="5299378"/>
            <a:ext cx="3746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‘신기술’</a:t>
            </a:r>
            <a:r>
              <a:rPr lang="en-US" altLang="ko-KR" sz="2800" b="1" dirty="0">
                <a:solidFill>
                  <a:srgbClr val="FF0000"/>
                </a:solidFill>
              </a:rPr>
              <a:t>, ‘</a:t>
            </a:r>
            <a:r>
              <a:rPr lang="ko-KR" altLang="en-US" sz="2800" b="1" dirty="0">
                <a:solidFill>
                  <a:srgbClr val="FF0000"/>
                </a:solidFill>
              </a:rPr>
              <a:t>융합’</a:t>
            </a:r>
            <a:r>
              <a:rPr lang="en-US" altLang="ko-KR" sz="2800" b="1" dirty="0">
                <a:solidFill>
                  <a:srgbClr val="FF0000"/>
                </a:solidFill>
              </a:rPr>
              <a:t>, ‘</a:t>
            </a:r>
            <a:r>
              <a:rPr lang="ko-KR" altLang="en-US" sz="2800" b="1" dirty="0">
                <a:solidFill>
                  <a:srgbClr val="FF0000"/>
                </a:solidFill>
              </a:rPr>
              <a:t>혁명’</a:t>
            </a:r>
          </a:p>
        </p:txBody>
      </p:sp>
    </p:spTree>
    <p:extLst>
      <p:ext uri="{BB962C8B-B14F-4D97-AF65-F5344CB8AC3E}">
        <p14:creationId xmlns:p14="http://schemas.microsoft.com/office/powerpoint/2010/main" val="154669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2222</Words>
  <Application>Microsoft Office PowerPoint</Application>
  <PresentationFormat>와이드스크린</PresentationFormat>
  <Paragraphs>148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Adobe 고딕 Std B</vt:lpstr>
      <vt:lpstr>KBIZ한마음고딕 R</vt:lpstr>
      <vt:lpstr>Noto Sans KR</vt:lpstr>
      <vt:lpstr>Open Sans</vt:lpstr>
      <vt:lpstr>맑은 고딕</vt:lpstr>
      <vt:lpstr>Arial</vt:lpstr>
      <vt:lpstr>Arial Black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31</cp:revision>
  <dcterms:created xsi:type="dcterms:W3CDTF">2020-07-30T07:07:37Z</dcterms:created>
  <dcterms:modified xsi:type="dcterms:W3CDTF">2020-09-06T14:17:24Z</dcterms:modified>
</cp:coreProperties>
</file>